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1"/>
  </p:notesMasterIdLst>
  <p:sldIdLst>
    <p:sldId id="256" r:id="rId2"/>
    <p:sldId id="510" r:id="rId3"/>
    <p:sldId id="640" r:id="rId4"/>
    <p:sldId id="641" r:id="rId5"/>
    <p:sldId id="642" r:id="rId6"/>
    <p:sldId id="643" r:id="rId7"/>
    <p:sldId id="644" r:id="rId8"/>
    <p:sldId id="650" r:id="rId9"/>
    <p:sldId id="651" r:id="rId10"/>
    <p:sldId id="652" r:id="rId11"/>
    <p:sldId id="653" r:id="rId12"/>
    <p:sldId id="654" r:id="rId13"/>
    <p:sldId id="626" r:id="rId14"/>
    <p:sldId id="655" r:id="rId15"/>
    <p:sldId id="656" r:id="rId16"/>
    <p:sldId id="545" r:id="rId17"/>
    <p:sldId id="645" r:id="rId18"/>
    <p:sldId id="646" r:id="rId19"/>
    <p:sldId id="587" r:id="rId20"/>
    <p:sldId id="639" r:id="rId21"/>
    <p:sldId id="572" r:id="rId22"/>
    <p:sldId id="627" r:id="rId23"/>
    <p:sldId id="628" r:id="rId24"/>
    <p:sldId id="629" r:id="rId25"/>
    <p:sldId id="583" r:id="rId26"/>
    <p:sldId id="599" r:id="rId27"/>
    <p:sldId id="600" r:id="rId28"/>
    <p:sldId id="601" r:id="rId29"/>
    <p:sldId id="603" r:id="rId30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A0"/>
    <a:srgbClr val="FFFFFF"/>
    <a:srgbClr val="4977B0"/>
    <a:srgbClr val="B9819E"/>
    <a:srgbClr val="D0D8E9"/>
    <a:srgbClr val="00FF00"/>
    <a:srgbClr val="CDC08D"/>
    <a:srgbClr val="F0E0A4"/>
    <a:srgbClr val="CE41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89155" autoAdjust="0"/>
  </p:normalViewPr>
  <p:slideViewPr>
    <p:cSldViewPr>
      <p:cViewPr varScale="1">
        <p:scale>
          <a:sx n="131" d="100"/>
          <a:sy n="131" d="100"/>
        </p:scale>
        <p:origin x="1344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10/28/24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left and right shift might be useful for, say, moving the exponent to the right so we can “extract” it somehow.</a:t>
            </a:r>
          </a:p>
          <a:p>
            <a:pPr marL="171450" indent="-171450">
              <a:buFontTx/>
              <a:buChar char="-"/>
            </a:pPr>
            <a:r>
              <a:rPr lang="en-US" dirty="0"/>
              <a:t>OR turns bits on, by </a:t>
            </a:r>
            <a:r>
              <a:rPr lang="en-US" dirty="0" err="1"/>
              <a:t>ORing</a:t>
            </a:r>
            <a:r>
              <a:rPr lang="en-US" dirty="0"/>
              <a:t> a bit with 1.</a:t>
            </a:r>
          </a:p>
          <a:p>
            <a:pPr marL="171450" indent="-171450">
              <a:buFontTx/>
              <a:buChar char="-"/>
            </a:pPr>
            <a:r>
              <a:rPr lang="en-US" dirty="0"/>
              <a:t>AND turns bits off, by ANDing a bit with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3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maybe you took 447 before and learned to encode/decode MIPS instructions.</a:t>
            </a:r>
          </a:p>
          <a:p>
            <a:r>
              <a:rPr lang="en-US" dirty="0"/>
              <a:t>	- that's just </a:t>
            </a:r>
            <a:r>
              <a:rPr lang="en-US" i="0" dirty="0"/>
              <a:t>one </a:t>
            </a:r>
            <a:r>
              <a:rPr lang="en-US" i="1" dirty="0"/>
              <a:t>example </a:t>
            </a:r>
            <a:r>
              <a:rPr lang="en-US" i="0" dirty="0"/>
              <a:t>of bitfields, so I'm teaching you the general technique instead.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35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thank god, cause apparently before IEEE 754, it was a huge mess. </a:t>
            </a:r>
            <a:r>
              <a:rPr lang="en-US" i="1" dirty="0"/>
              <a:t>apparently.</a:t>
            </a:r>
            <a:r>
              <a:rPr lang="en-US" i="0" dirty="0"/>
              <a:t> I wasn't around for it.</a:t>
            </a:r>
          </a:p>
          <a:p>
            <a:pPr marL="528066" lvl="1" indent="-171450">
              <a:buFontTx/>
              <a:buChar char="-"/>
            </a:pPr>
            <a:r>
              <a:rPr lang="en-US" i="0" dirty="0"/>
              <a:t>but basically every computer and sometimes every </a:t>
            </a:r>
            <a:r>
              <a:rPr lang="en-US" i="1" dirty="0"/>
              <a:t>program</a:t>
            </a:r>
            <a:r>
              <a:rPr lang="en-US" i="0" dirty="0"/>
              <a:t> invented their own ways of representing floating-point numbers and none of them agreed and code that worked fine on one machine would give totally incorrect results on another and </a:t>
            </a:r>
            <a:r>
              <a:rPr lang="en-US" i="0" dirty="0" err="1"/>
              <a:t>aaaaaaaaaaaa</a:t>
            </a:r>
            <a:r>
              <a:rPr lang="en-US" i="0" dirty="0"/>
              <a:t>!</a:t>
            </a:r>
            <a:endParaRPr lang="en-US" dirty="0"/>
          </a:p>
          <a:p>
            <a:r>
              <a:rPr lang="en-US" dirty="0"/>
              <a:t>* …among several others. go look it up if you're curious.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66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- S-M has </a:t>
            </a:r>
            <a:r>
              <a:rPr lang="en-US" sz="1000" b="1" dirty="0"/>
              <a:t>two zeroes </a:t>
            </a:r>
            <a:r>
              <a:rPr lang="en-US" sz="1000" b="0" dirty="0"/>
              <a:t>and </a:t>
            </a:r>
            <a:r>
              <a:rPr lang="en-US" sz="1000" b="1" dirty="0"/>
              <a:t>more complex/difficult arithmetic.</a:t>
            </a:r>
            <a:endParaRPr lang="en-US" sz="1000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- negating sign-magnitude is easy: </a:t>
            </a:r>
            <a:r>
              <a:rPr lang="en-US" sz="1000" b="1" dirty="0"/>
              <a:t>flip the sign bit!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9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- using biased (or </a:t>
            </a:r>
            <a:r>
              <a:rPr lang="en-US" i="1" dirty="0"/>
              <a:t>excess-K</a:t>
            </a:r>
            <a:r>
              <a:rPr lang="en-US" i="0" dirty="0"/>
              <a:t>)</a:t>
            </a:r>
            <a:r>
              <a:rPr lang="en-US" i="1" dirty="0"/>
              <a:t> </a:t>
            </a:r>
            <a:r>
              <a:rPr lang="en-US" i="0" dirty="0"/>
              <a:t>notation for the exponent makes it easier to do comparisons/sorts.</a:t>
            </a:r>
          </a:p>
          <a:p>
            <a:r>
              <a:rPr lang="en-US" i="0" dirty="0"/>
              <a:t>	- it also makes it possible to compare/sort floats using </a:t>
            </a:r>
            <a:r>
              <a:rPr lang="en-US" i="1" dirty="0"/>
              <a:t>integer</a:t>
            </a:r>
            <a:r>
              <a:rPr lang="en-US" i="0" dirty="0"/>
              <a:t> comparisons. which is neat? hey, it's faster.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7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7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for the size: remember the inclusive-both-ends-range size? [lo, hi] has (hi - lo + 1) items.</a:t>
            </a:r>
          </a:p>
          <a:p>
            <a:pPr marL="171450" indent="-171450">
              <a:buFontTx/>
              <a:buChar char="-"/>
            </a:pPr>
            <a:r>
              <a:rPr lang="en-US" dirty="0"/>
              <a:t>here, opcode/</a:t>
            </a:r>
            <a:r>
              <a:rPr lang="en-US" dirty="0" err="1"/>
              <a:t>funct</a:t>
            </a:r>
            <a:r>
              <a:rPr lang="en-US" dirty="0"/>
              <a:t> are 6 bits; </a:t>
            </a:r>
            <a:r>
              <a:rPr lang="en-US" dirty="0" err="1"/>
              <a:t>rs</a:t>
            </a:r>
            <a:r>
              <a:rPr lang="en-US" dirty="0"/>
              <a:t>/</a:t>
            </a:r>
            <a:r>
              <a:rPr lang="en-US" dirty="0" err="1"/>
              <a:t>rt</a:t>
            </a:r>
            <a:r>
              <a:rPr lang="en-US" dirty="0"/>
              <a:t>/</a:t>
            </a:r>
            <a:r>
              <a:rPr lang="en-US" dirty="0" err="1"/>
              <a:t>rd</a:t>
            </a:r>
            <a:r>
              <a:rPr lang="en-US" dirty="0"/>
              <a:t>/</a:t>
            </a:r>
            <a:r>
              <a:rPr lang="en-US" dirty="0" err="1"/>
              <a:t>shamt</a:t>
            </a:r>
            <a:r>
              <a:rPr lang="en-US" dirty="0"/>
              <a:t> are 5 bits. you figure out the masks! but notice that the mask is just a function of the size – all the 5-bit fields have the same mask, and both the 6-bit fields have the same mask.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88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- …… well it’s not actually the whole significand, as we’ll see shortly.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28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9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7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it’s just like in base 10, if you see 1.234, you know the 4 is the 1000ths place, so the fraction is 234/1000. same deal.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7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123, 12.3, and 1.23 all have the same digits, right? the only difference is where the decimal point is located.</a:t>
            </a:r>
          </a:p>
          <a:p>
            <a:pPr marL="171450" indent="-171450">
              <a:buFontTx/>
              <a:buChar char="-"/>
            </a:pPr>
            <a:r>
              <a:rPr lang="en-US" dirty="0"/>
              <a:t>and really, that’s why we call “floating point” “floating point.” because the point “floats around” to any 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what was this called? the Avocado Number?</a:t>
            </a:r>
          </a:p>
          <a:p>
            <a:r>
              <a:rPr lang="en-US" dirty="0"/>
              <a:t>- remember… 1/8 is not 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58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since the rule is “one nonzero digit before the point”, in binary, which is the only digit that’s allowed to be there?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65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visible universe is about 10^80 cubic meters, and the base-2 logarithm of 10^80 is about 265. hence, 2^265.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9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/>
              <a:t>Floating-point Numbers</a:t>
            </a:r>
            <a:br>
              <a:rPr lang="en-US" dirty="0"/>
            </a:br>
            <a:r>
              <a:rPr lang="en-US" dirty="0"/>
              <a:t>and Bitfields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5896-25E6-FE4D-B8DF-CC987F21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D540-9F22-F346-AA66-54C5EC63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floats are a finite number of digits, </a:t>
            </a:r>
            <a:r>
              <a:rPr lang="en-US" b="1" dirty="0"/>
              <a:t>every operation on floats rounds the result off to the nearest representable float.</a:t>
            </a:r>
          </a:p>
          <a:p>
            <a:r>
              <a:rPr lang="en-US" dirty="0"/>
              <a:t>this has a really nasty consequence:</a:t>
            </a:r>
            <a:br>
              <a:rPr lang="en-US" dirty="0"/>
            </a:br>
            <a:endParaRPr lang="en-US" dirty="0"/>
          </a:p>
          <a:p>
            <a:pPr marL="258605" lvl="1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 + b) + 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may not be equal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+ (b + c)</a:t>
            </a:r>
            <a:r>
              <a:rPr lang="en-US" dirty="0">
                <a:solidFill>
                  <a:srgbClr val="FF0000"/>
                </a:solidFill>
              </a:rPr>
              <a:t>!</a:t>
            </a:r>
            <a:br>
              <a:rPr lang="en-US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because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 + b) + c</a:t>
            </a:r>
            <a:r>
              <a:rPr lang="en-US" dirty="0"/>
              <a:t> is </a:t>
            </a:r>
            <a:r>
              <a:rPr lang="en-US" i="1" dirty="0"/>
              <a:t>really </a:t>
            </a:r>
            <a:r>
              <a:rPr lang="en-US" dirty="0"/>
              <a:t>done as:</a:t>
            </a:r>
            <a:br>
              <a:rPr lang="en-US" dirty="0"/>
            </a:br>
            <a:endParaRPr lang="en-US" dirty="0"/>
          </a:p>
          <a:p>
            <a:pPr marL="258605" lvl="1" indent="0" algn="ctr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round(round(a + b) + c)</a:t>
            </a:r>
          </a:p>
          <a:p>
            <a:pPr lvl="1"/>
            <a:endParaRPr lang="en-US" sz="1400" dirty="0"/>
          </a:p>
          <a:p>
            <a:r>
              <a:rPr lang="en-US" sz="1400" dirty="0"/>
              <a:t>by the way the operation of that round() function depends on the value of a global register in the CPU and different pieces of code interacting may not expect this and it can wreak absolute havoc :))))))))))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BBE14-EADB-184C-A3BD-D3CA77BF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D20D2-B426-BE4C-B31E-569419C1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453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B363-DF88-5042-A185-A6D7760B7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Ok but how do we actually represent floats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0DC71-D4C2-4849-A9F6-1CA41C36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2171E-CB6F-574D-A8E6-B36846C1B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2547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FA70-2816-304E-A9CE-FBA23F4F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015B0-C76F-9347-B568-DAC7E3D3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to represent numbers with places </a:t>
            </a:r>
            <a:r>
              <a:rPr lang="en-US" i="1" dirty="0"/>
              <a:t>after</a:t>
            </a:r>
            <a:r>
              <a:rPr lang="en-US" dirty="0"/>
              <a:t> the decimal </a:t>
            </a:r>
            <a:r>
              <a:rPr lang="en-US" sz="1000" dirty="0"/>
              <a:t>(or binary)</a:t>
            </a:r>
            <a:r>
              <a:rPr lang="en-US" dirty="0"/>
              <a:t> point…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7B2D7-6CAE-D047-8914-D9A76AAD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4E17D-276F-F042-BE16-7AA4E62B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8B1443-F927-9847-80ED-26CAECA568A7}"/>
              </a:ext>
            </a:extLst>
          </p:cNvPr>
          <p:cNvSpPr txBox="1"/>
          <p:nvPr/>
        </p:nvSpPr>
        <p:spPr>
          <a:xfrm rot="21336146">
            <a:off x="478078" y="1043405"/>
            <a:ext cx="1047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+</a:t>
            </a:r>
            <a:r>
              <a:rPr lang="en-US" sz="3200" b="1" dirty="0"/>
              <a:t>1.5</a:t>
            </a:r>
            <a:endParaRPr lang="en-US" sz="3200" b="1" baseline="30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D21EB8-42FF-DC47-B809-7699974D5924}"/>
              </a:ext>
            </a:extLst>
          </p:cNvPr>
          <p:cNvSpPr txBox="1"/>
          <p:nvPr/>
        </p:nvSpPr>
        <p:spPr>
          <a:xfrm rot="580860">
            <a:off x="984275" y="1794646"/>
            <a:ext cx="1401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-</a:t>
            </a:r>
            <a:r>
              <a:rPr lang="en-US" sz="3200" b="1" dirty="0"/>
              <a:t>3.994</a:t>
            </a:r>
            <a:endParaRPr lang="en-US" sz="3200" b="1" baseline="30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97C945-D02A-A64E-A3AC-EBDD4F02D166}"/>
              </a:ext>
            </a:extLst>
          </p:cNvPr>
          <p:cNvSpPr txBox="1"/>
          <p:nvPr/>
        </p:nvSpPr>
        <p:spPr>
          <a:xfrm rot="491703">
            <a:off x="1859117" y="1159737"/>
            <a:ext cx="222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+</a:t>
            </a:r>
            <a:r>
              <a:rPr lang="en-US" sz="3200" b="1" dirty="0"/>
              <a:t>9.581977</a:t>
            </a:r>
            <a:endParaRPr lang="en-US" sz="3200" b="1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7E5C72-3237-1742-9FC8-AD81684C5538}"/>
              </a:ext>
            </a:extLst>
          </p:cNvPr>
          <p:cNvSpPr txBox="1"/>
          <p:nvPr/>
        </p:nvSpPr>
        <p:spPr>
          <a:xfrm rot="21181571">
            <a:off x="3451911" y="1703854"/>
            <a:ext cx="3403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+</a:t>
            </a:r>
            <a:r>
              <a:rPr lang="en-US" sz="3200" b="1" dirty="0"/>
              <a:t>99030000000.0</a:t>
            </a:r>
            <a:endParaRPr lang="en-US" sz="3200" b="1" baseline="30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C29916-193C-5A42-A033-3C3EC24911AC}"/>
              </a:ext>
            </a:extLst>
          </p:cNvPr>
          <p:cNvSpPr txBox="1"/>
          <p:nvPr/>
        </p:nvSpPr>
        <p:spPr>
          <a:xfrm rot="230592">
            <a:off x="4893992" y="1043405"/>
            <a:ext cx="3522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-</a:t>
            </a:r>
            <a:r>
              <a:rPr lang="en-US" sz="3200" b="1" dirty="0"/>
              <a:t>0.000000000001</a:t>
            </a:r>
            <a:endParaRPr lang="en-US" sz="3200" b="1" baseline="30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2305CA-77B5-CF41-A8E1-475A6B861866}"/>
              </a:ext>
            </a:extLst>
          </p:cNvPr>
          <p:cNvSpPr txBox="1"/>
          <p:nvPr/>
        </p:nvSpPr>
        <p:spPr>
          <a:xfrm>
            <a:off x="747019" y="2505375"/>
            <a:ext cx="7649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there is a lot of variation in the </a:t>
            </a:r>
            <a:r>
              <a:rPr lang="en-US" sz="2200" b="1" dirty="0"/>
              <a:t>magnitude </a:t>
            </a:r>
            <a:r>
              <a:rPr lang="en-US" sz="2200" dirty="0"/>
              <a:t>of these numbers, but we always have to keep track of three things: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0BD479-DF50-4D4A-A237-31067B99548C}"/>
              </a:ext>
            </a:extLst>
          </p:cNvPr>
          <p:cNvSpPr txBox="1"/>
          <p:nvPr/>
        </p:nvSpPr>
        <p:spPr>
          <a:xfrm>
            <a:off x="990600" y="3266212"/>
            <a:ext cx="1752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1. the </a:t>
            </a:r>
            <a:r>
              <a:rPr lang="en-US" sz="2200" b="1" dirty="0"/>
              <a:t>sign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7BCC91-195A-B84D-B475-D99B8B127085}"/>
              </a:ext>
            </a:extLst>
          </p:cNvPr>
          <p:cNvSpPr txBox="1"/>
          <p:nvPr/>
        </p:nvSpPr>
        <p:spPr>
          <a:xfrm>
            <a:off x="990600" y="3706827"/>
            <a:ext cx="2209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2. the </a:t>
            </a:r>
            <a:r>
              <a:rPr lang="en-US" sz="2200" b="1" dirty="0"/>
              <a:t>digits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5B1B80-FF89-9649-83F1-4B53210F73FB}"/>
              </a:ext>
            </a:extLst>
          </p:cNvPr>
          <p:cNvSpPr txBox="1"/>
          <p:nvPr/>
        </p:nvSpPr>
        <p:spPr>
          <a:xfrm>
            <a:off x="990601" y="4147442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3. the </a:t>
            </a:r>
            <a:r>
              <a:rPr lang="en-US" sz="2200" b="1" dirty="0"/>
              <a:t>position </a:t>
            </a:r>
            <a:r>
              <a:rPr lang="en-US" sz="2200" dirty="0"/>
              <a:t>of the decimal point within the digits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F1332B-EE51-6843-8CC3-B23FC2C09807}"/>
              </a:ext>
            </a:extLst>
          </p:cNvPr>
          <p:cNvSpPr txBox="1"/>
          <p:nvPr/>
        </p:nvSpPr>
        <p:spPr>
          <a:xfrm>
            <a:off x="4114723" y="3681149"/>
            <a:ext cx="42209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fortunately, scientists have been doing this for a while, and have a useful system for this.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89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5D4708-4D18-FE46-8A72-8807329B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 refresher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E06F3-78BA-B742-9925-02FF6854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b="1" dirty="0"/>
              <a:t>scientific notation</a:t>
            </a:r>
            <a:r>
              <a:rPr lang="en-US" dirty="0"/>
              <a:t> expresses numbers like so:</a:t>
            </a:r>
            <a:endParaRPr lang="en-US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21D1F-8DD0-204D-AFA4-5E520203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E0E71-6868-2C4A-9F54-6DBFC20C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AE8408-C72C-BB4B-813B-E391A8F4FEAB}"/>
              </a:ext>
            </a:extLst>
          </p:cNvPr>
          <p:cNvSpPr txBox="1"/>
          <p:nvPr/>
        </p:nvSpPr>
        <p:spPr>
          <a:xfrm>
            <a:off x="2446003" y="876300"/>
            <a:ext cx="408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+</a:t>
            </a:r>
            <a:r>
              <a:rPr lang="en-US" sz="4800" b="1" dirty="0"/>
              <a:t>6.022 </a:t>
            </a:r>
            <a:r>
              <a:rPr lang="en-US" sz="4800" dirty="0"/>
              <a:t>×</a:t>
            </a:r>
            <a:r>
              <a:rPr lang="en-US" sz="4800" b="1" dirty="0"/>
              <a:t> </a:t>
            </a:r>
            <a:r>
              <a:rPr lang="en-US" sz="4800" dirty="0"/>
              <a:t>10</a:t>
            </a:r>
            <a:r>
              <a:rPr lang="en-US" sz="4800" b="1" baseline="30000" dirty="0"/>
              <a:t>23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12B62A-FD3D-C744-AEA0-1BB5BE76763A}"/>
              </a:ext>
            </a:extLst>
          </p:cNvPr>
          <p:cNvGrpSpPr/>
          <p:nvPr/>
        </p:nvGrpSpPr>
        <p:grpSpPr>
          <a:xfrm>
            <a:off x="1434878" y="1392020"/>
            <a:ext cx="1104901" cy="758380"/>
            <a:chOff x="3601599" y="3368205"/>
            <a:chExt cx="1104901" cy="75838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1A8327C-7902-5D47-81FC-AB823E7949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1000" y="3368205"/>
              <a:ext cx="515500" cy="32749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69127E-80B8-944A-ADAC-933DE2855603}"/>
                </a:ext>
              </a:extLst>
            </p:cNvPr>
            <p:cNvSpPr txBox="1"/>
            <p:nvPr/>
          </p:nvSpPr>
          <p:spPr>
            <a:xfrm>
              <a:off x="3601599" y="3695698"/>
              <a:ext cx="9144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sign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673BD4-8360-354F-884F-EAC7670B30E2}"/>
              </a:ext>
            </a:extLst>
          </p:cNvPr>
          <p:cNvGrpSpPr/>
          <p:nvPr/>
        </p:nvGrpSpPr>
        <p:grpSpPr>
          <a:xfrm>
            <a:off x="2998510" y="1567477"/>
            <a:ext cx="1621385" cy="873105"/>
            <a:chOff x="4466708" y="3294042"/>
            <a:chExt cx="1621385" cy="873105"/>
          </a:xfrm>
        </p:grpSpPr>
        <p:sp>
          <p:nvSpPr>
            <p:cNvPr id="12" name="Left Brace 11">
              <a:extLst>
                <a:ext uri="{FF2B5EF4-FFF2-40B4-BE49-F238E27FC236}">
                  <a16:creationId xmlns:a16="http://schemas.microsoft.com/office/drawing/2014/main" id="{4ECA199D-053E-FE4D-8039-FFE3BDD3527C}"/>
                </a:ext>
              </a:extLst>
            </p:cNvPr>
            <p:cNvSpPr/>
            <p:nvPr/>
          </p:nvSpPr>
          <p:spPr>
            <a:xfrm rot="16200000">
              <a:off x="5055881" y="2704869"/>
              <a:ext cx="401657" cy="1580004"/>
            </a:xfrm>
            <a:prstGeom prst="leftBrace">
              <a:avLst>
                <a:gd name="adj1" fmla="val 50533"/>
                <a:gd name="adj2" fmla="val 50000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D9E9795-61F0-524E-8C70-ED1F1602AA6D}"/>
                </a:ext>
              </a:extLst>
            </p:cNvPr>
            <p:cNvSpPr txBox="1"/>
            <p:nvPr/>
          </p:nvSpPr>
          <p:spPr>
            <a:xfrm>
              <a:off x="4508091" y="3736260"/>
              <a:ext cx="158000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significand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6B96E2-7732-224B-9DFF-FA0B4D642086}"/>
              </a:ext>
            </a:extLst>
          </p:cNvPr>
          <p:cNvGrpSpPr/>
          <p:nvPr/>
        </p:nvGrpSpPr>
        <p:grpSpPr>
          <a:xfrm>
            <a:off x="5106930" y="1410859"/>
            <a:ext cx="2130538" cy="1110718"/>
            <a:chOff x="5640331" y="3214324"/>
            <a:chExt cx="2130538" cy="1110718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2F75357-1A90-E34D-A67E-2B86B16FD532}"/>
                </a:ext>
              </a:extLst>
            </p:cNvPr>
            <p:cNvCxnSpPr/>
            <p:nvPr/>
          </p:nvCxnSpPr>
          <p:spPr>
            <a:xfrm flipV="1">
              <a:off x="6705600" y="3214324"/>
              <a:ext cx="0" cy="48137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8B1ED30-EB40-AC41-B5A1-9AFCB4B0D101}"/>
                </a:ext>
              </a:extLst>
            </p:cNvPr>
            <p:cNvSpPr txBox="1"/>
            <p:nvPr/>
          </p:nvSpPr>
          <p:spPr>
            <a:xfrm>
              <a:off x="5640331" y="3678711"/>
              <a:ext cx="21305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exponent </a:t>
              </a:r>
            </a:p>
            <a:p>
              <a:pPr algn="ctr"/>
              <a:r>
                <a:rPr lang="en-US" sz="1400" dirty="0"/>
                <a:t>(i.e. position of point)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34D58A6-B31F-E24C-9EBE-4BE4F8B604B8}"/>
              </a:ext>
            </a:extLst>
          </p:cNvPr>
          <p:cNvSpPr txBox="1"/>
          <p:nvPr/>
        </p:nvSpPr>
        <p:spPr>
          <a:xfrm>
            <a:off x="185195" y="2446366"/>
            <a:ext cx="4463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there is exactly </a:t>
            </a:r>
            <a:r>
              <a:rPr lang="en-US" sz="2200" b="1" dirty="0">
                <a:solidFill>
                  <a:srgbClr val="FF0000"/>
                </a:solidFill>
              </a:rPr>
              <a:t>one non-zero digit before the decimal point.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711BDC-7BD5-574E-A5E3-55BEBE46CD4A}"/>
              </a:ext>
            </a:extLst>
          </p:cNvPr>
          <p:cNvSpPr txBox="1"/>
          <p:nvPr/>
        </p:nvSpPr>
        <p:spPr>
          <a:xfrm>
            <a:off x="185195" y="3204746"/>
            <a:ext cx="4463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(with one exception: the number 0)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CB6DEC-82A3-3F4B-9346-E301DC23ED02}"/>
              </a:ext>
            </a:extLst>
          </p:cNvPr>
          <p:cNvSpPr txBox="1"/>
          <p:nvPr/>
        </p:nvSpPr>
        <p:spPr>
          <a:xfrm>
            <a:off x="4626497" y="2585111"/>
            <a:ext cx="4463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negative</a:t>
            </a:r>
            <a:r>
              <a:rPr lang="en-US" sz="2200" dirty="0"/>
              <a:t> exponents are used for numbers </a:t>
            </a:r>
            <a:r>
              <a:rPr lang="en-US" sz="2200" b="1" dirty="0"/>
              <a:t>smaller than 1.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14F9EB-1DA3-F14F-9A0C-71F241463429}"/>
              </a:ext>
            </a:extLst>
          </p:cNvPr>
          <p:cNvSpPr txBox="1"/>
          <p:nvPr/>
        </p:nvSpPr>
        <p:spPr>
          <a:xfrm>
            <a:off x="1235775" y="3895083"/>
            <a:ext cx="2231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when you get the </a:t>
            </a:r>
            <a:r>
              <a:rPr lang="en-US" sz="2200" b="1" dirty="0"/>
              <a:t>reciprocal…</a:t>
            </a:r>
            <a:endParaRPr lang="en-US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45E1B23-E83E-5B45-BE63-03FD2C0D9BB6}"/>
                  </a:ext>
                </a:extLst>
              </p:cNvPr>
              <p:cNvSpPr txBox="1"/>
              <p:nvPr/>
            </p:nvSpPr>
            <p:spPr>
              <a:xfrm>
                <a:off x="3614195" y="3797108"/>
                <a:ext cx="4463005" cy="965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  <m:sSup>
                          <m:sSup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10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= 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45E1B23-E83E-5B45-BE63-03FD2C0D9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195" y="3797108"/>
                <a:ext cx="4463005" cy="965392"/>
              </a:xfrm>
              <a:prstGeom prst="rect">
                <a:avLst/>
              </a:prstGeom>
              <a:blipFill>
                <a:blip r:embed="rId3"/>
                <a:stretch>
                  <a:fillRect b="-20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889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0" grpId="0"/>
      <p:bldP spid="21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in binary?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211374"/>
          </a:xfrm>
        </p:spPr>
        <p:txBody>
          <a:bodyPr>
            <a:normAutofit/>
          </a:bodyPr>
          <a:lstStyle/>
          <a:p>
            <a:r>
              <a:rPr lang="en-US" dirty="0"/>
              <a:t>well, computers don’t use base 10. but that’s okay. </a:t>
            </a:r>
            <a:r>
              <a:rPr lang="en-US" b="1" dirty="0"/>
              <a:t>scientific notation works just as well in base 2.</a:t>
            </a:r>
            <a:endParaRPr lang="en-US" dirty="0"/>
          </a:p>
          <a:p>
            <a:pPr lvl="1"/>
            <a:r>
              <a:rPr lang="en-US" sz="1800" dirty="0"/>
              <a:t>(but the below writes exponents in base-10 for clarity)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75" y="1638301"/>
            <a:ext cx="46087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+10010101 =</a:t>
            </a:r>
          </a:p>
          <a:p>
            <a:pPr algn="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-0.00101 =</a:t>
            </a:r>
          </a:p>
          <a:p>
            <a:pPr algn="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-1001000000000000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6383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+1.0010101 × 2</a:t>
            </a:r>
            <a:r>
              <a:rPr lang="en-US" sz="28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-1.01      × 2</a:t>
            </a:r>
            <a:r>
              <a:rPr lang="en-US" sz="28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</a:p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-1.001     × 2</a:t>
            </a:r>
            <a:r>
              <a:rPr lang="en-US" sz="28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+15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82725" y="2917998"/>
            <a:ext cx="3124200" cy="1690036"/>
            <a:chOff x="3581249" y="3277775"/>
            <a:chExt cx="3124200" cy="1690036"/>
          </a:xfrm>
        </p:grpSpPr>
        <p:cxnSp>
          <p:nvCxnSpPr>
            <p:cNvPr id="9" name="Straight Arrow Connector 8"/>
            <p:cNvCxnSpPr>
              <a:cxnSpLocks/>
            </p:cNvCxnSpPr>
            <p:nvPr/>
          </p:nvCxnSpPr>
          <p:spPr>
            <a:xfrm flipV="1">
              <a:off x="4227724" y="3277775"/>
              <a:ext cx="0" cy="54910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81249" y="3859815"/>
              <a:ext cx="3124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what do you notice about the digit before the </a:t>
              </a:r>
              <a:r>
                <a:rPr lang="en-US" sz="2200" b="1" dirty="0"/>
                <a:t>binary</a:t>
              </a:r>
              <a:r>
                <a:rPr lang="en-US" sz="2200" dirty="0"/>
                <a:t> point?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736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163D-939A-CB4C-BAF4-D06A9621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 do we represent it </a:t>
            </a:r>
            <a:r>
              <a:rPr lang="en-US" i="1" dirty="0"/>
              <a:t>space-efficiently?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7275-0883-364A-B5C3-38AD89FC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we could represent floats </a:t>
            </a:r>
            <a:r>
              <a:rPr lang="en-US" i="1" dirty="0"/>
              <a:t>poorly </a:t>
            </a:r>
            <a:r>
              <a:rPr lang="en-US" dirty="0"/>
              <a:t>by doing something like…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705BF-7A6B-7649-AE9C-0A5DF791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B2A0C-6264-F242-AA51-DA9DDA50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1B953-3923-6F40-AEFE-A5C7A1ACB88A}"/>
              </a:ext>
            </a:extLst>
          </p:cNvPr>
          <p:cNvSpPr txBox="1"/>
          <p:nvPr/>
        </p:nvSpPr>
        <p:spPr>
          <a:xfrm>
            <a:off x="381000" y="1104900"/>
            <a:ext cx="32431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BadFloat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sign;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significand;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exponent;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2D64D-E149-D44A-BC1C-F24B397BA642}"/>
              </a:ext>
            </a:extLst>
          </p:cNvPr>
          <p:cNvSpPr txBox="1"/>
          <p:nvPr/>
        </p:nvSpPr>
        <p:spPr>
          <a:xfrm>
            <a:off x="4114800" y="1104900"/>
            <a:ext cx="42209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/>
              <a:t> </a:t>
            </a:r>
            <a:r>
              <a:rPr lang="en-US" sz="2200" dirty="0"/>
              <a:t>field takes up </a:t>
            </a:r>
            <a:r>
              <a:rPr lang="en-US" sz="2200" b="1" dirty="0"/>
              <a:t>4 bytes;</a:t>
            </a:r>
            <a:r>
              <a:rPr lang="en-US" sz="2200" dirty="0"/>
              <a:t> the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b="1" dirty="0"/>
              <a:t> </a:t>
            </a:r>
            <a:r>
              <a:rPr lang="en-US" sz="2200" dirty="0"/>
              <a:t>field takes up </a:t>
            </a:r>
            <a:r>
              <a:rPr lang="en-US" sz="2200" b="1" dirty="0"/>
              <a:t>1;</a:t>
            </a:r>
            <a:r>
              <a:rPr lang="en-US" sz="2200" dirty="0"/>
              <a:t> and there are hidden fields and alignment involved, so…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0DBE5C-46E4-7943-BD1D-95C1DF9B7320}"/>
              </a:ext>
            </a:extLst>
          </p:cNvPr>
          <p:cNvSpPr txBox="1"/>
          <p:nvPr/>
        </p:nvSpPr>
        <p:spPr>
          <a:xfrm>
            <a:off x="3894039" y="2551450"/>
            <a:ext cx="4662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one instance of this class may take up </a:t>
            </a:r>
            <a:r>
              <a:rPr lang="en-US" sz="2200" b="1" dirty="0"/>
              <a:t>16 to 24 bytes. </a:t>
            </a:r>
            <a:r>
              <a:rPr lang="en-US" sz="2200" dirty="0"/>
              <a:t>that’s awful.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8C4F-7889-3C45-81DB-3AAF75CCDC98}"/>
              </a:ext>
            </a:extLst>
          </p:cNvPr>
          <p:cNvSpPr txBox="1"/>
          <p:nvPr/>
        </p:nvSpPr>
        <p:spPr>
          <a:xfrm>
            <a:off x="381000" y="3849589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f = -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1.5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4703F-4A0B-EB42-9429-0E4AFBE516CB}"/>
              </a:ext>
            </a:extLst>
          </p:cNvPr>
          <p:cNvSpPr txBox="1"/>
          <p:nvPr/>
        </p:nvSpPr>
        <p:spPr>
          <a:xfrm>
            <a:off x="4114800" y="3695700"/>
            <a:ext cx="4220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contrast, a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200" b="1" dirty="0"/>
              <a:t> </a:t>
            </a:r>
            <a:r>
              <a:rPr lang="en-US" sz="2200" dirty="0"/>
              <a:t>takes up only </a:t>
            </a:r>
            <a:r>
              <a:rPr lang="en-US" sz="2200" b="1" dirty="0"/>
              <a:t>4 bytes.</a:t>
            </a:r>
            <a:r>
              <a:rPr lang="en-US" sz="2200" dirty="0"/>
              <a:t> but how?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94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Bitfields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AAAE-3AF7-4748-B680-EC2992A3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bits do you </a:t>
            </a:r>
            <a:r>
              <a:rPr lang="en-US" i="1" dirty="0"/>
              <a:t>really</a:t>
            </a:r>
            <a:r>
              <a:rPr lang="en-US" dirty="0"/>
              <a:t>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A74FC-A6A9-734D-8FD8-67785181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remember: with </a:t>
            </a:r>
            <a:r>
              <a:rPr lang="en-US" i="1" dirty="0"/>
              <a:t>n</a:t>
            </a:r>
            <a:r>
              <a:rPr lang="en-US" dirty="0"/>
              <a:t> bits we can represent </a:t>
            </a:r>
            <a:r>
              <a:rPr lang="en-US" b="1" dirty="0"/>
              <a:t>2</a:t>
            </a:r>
            <a:r>
              <a:rPr lang="en-US" b="1" i="1" baseline="30000" dirty="0"/>
              <a:t>n</a:t>
            </a:r>
            <a:r>
              <a:rPr lang="en-US" b="1" dirty="0"/>
              <a:t> different values.</a:t>
            </a:r>
          </a:p>
          <a:p>
            <a:r>
              <a:rPr lang="en-US" dirty="0"/>
              <a:t>for the </a:t>
            </a:r>
            <a:r>
              <a:rPr lang="en-US" b="1" dirty="0"/>
              <a:t>sign… </a:t>
            </a:r>
            <a:r>
              <a:rPr lang="en-US" dirty="0"/>
              <a:t>how many bits would it really take to represent it?</a:t>
            </a:r>
          </a:p>
          <a:p>
            <a:pPr lvl="1"/>
            <a:r>
              <a:rPr lang="en-US" dirty="0"/>
              <a:t>just </a:t>
            </a:r>
            <a:r>
              <a:rPr lang="en-US" b="1" dirty="0"/>
              <a:t>1 bit</a:t>
            </a:r>
            <a:r>
              <a:rPr lang="en-US" dirty="0"/>
              <a:t>, right? 0 for positive, 1 for negative, like integers.</a:t>
            </a:r>
          </a:p>
          <a:p>
            <a:r>
              <a:rPr lang="en-US" dirty="0"/>
              <a:t>for the </a:t>
            </a:r>
            <a:r>
              <a:rPr lang="en-US" b="1" dirty="0"/>
              <a:t>exponent… </a:t>
            </a:r>
            <a:r>
              <a:rPr lang="en-US" dirty="0"/>
              <a:t>what are the biggest and smallest numbers are you likely to encounter on a regular basis?</a:t>
            </a:r>
          </a:p>
          <a:p>
            <a:pPr lvl="1"/>
            <a:r>
              <a:rPr lang="en-US" dirty="0"/>
              <a:t>the volume of the </a:t>
            </a:r>
            <a:r>
              <a:rPr lang="en-US" i="1" dirty="0"/>
              <a:t>visible universe </a:t>
            </a:r>
            <a:r>
              <a:rPr lang="en-US" dirty="0"/>
              <a:t>is on the order of 2</a:t>
            </a:r>
            <a:r>
              <a:rPr lang="en-US" baseline="30000" dirty="0"/>
              <a:t>265</a:t>
            </a:r>
            <a:r>
              <a:rPr lang="en-US" dirty="0"/>
              <a:t> m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most useful numbers are </a:t>
            </a:r>
            <a:r>
              <a:rPr lang="en-US" i="1" dirty="0"/>
              <a:t>way</a:t>
            </a:r>
            <a:r>
              <a:rPr lang="en-US" dirty="0"/>
              <a:t> smaller, so maybe exponents in the range 2</a:t>
            </a:r>
            <a:r>
              <a:rPr lang="en-US" baseline="30000" dirty="0"/>
              <a:t>-128</a:t>
            </a:r>
            <a:r>
              <a:rPr lang="en-US" dirty="0"/>
              <a:t> to 2</a:t>
            </a:r>
            <a:r>
              <a:rPr lang="en-US" baseline="30000" dirty="0"/>
              <a:t>+127</a:t>
            </a:r>
            <a:r>
              <a:rPr lang="en-US" dirty="0"/>
              <a:t> are sufficient. </a:t>
            </a:r>
            <a:r>
              <a:rPr lang="en-US" b="1" dirty="0"/>
              <a:t>how many bits for that?</a:t>
            </a:r>
          </a:p>
          <a:p>
            <a:r>
              <a:rPr lang="en-US" dirty="0"/>
              <a:t>then, for the significand, uh… well… um…</a:t>
            </a:r>
          </a:p>
          <a:p>
            <a:pPr lvl="1"/>
            <a:r>
              <a:rPr lang="en-US" dirty="0"/>
              <a:t>really, it’s a matter of </a:t>
            </a:r>
            <a:r>
              <a:rPr lang="en-US" b="1" dirty="0"/>
              <a:t>how much precision you want. </a:t>
            </a:r>
          </a:p>
          <a:p>
            <a:pPr lvl="2"/>
            <a:r>
              <a:rPr lang="en-US" dirty="0"/>
              <a:t>more bits = more precision. </a:t>
            </a:r>
          </a:p>
          <a:p>
            <a:pPr lvl="1"/>
            <a:r>
              <a:rPr lang="en-US" dirty="0"/>
              <a:t>well, let’s target </a:t>
            </a:r>
            <a:r>
              <a:rPr lang="en-US" b="1" dirty="0"/>
              <a:t>32 bits total, </a:t>
            </a:r>
            <a:r>
              <a:rPr lang="en-US" dirty="0"/>
              <a:t>so 32 - 8 - 1 = </a:t>
            </a:r>
            <a:r>
              <a:rPr lang="en-US" b="1" dirty="0"/>
              <a:t>23 bits </a:t>
            </a:r>
            <a:r>
              <a:rPr lang="en-US" dirty="0"/>
              <a:t>for the significand.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5DD16-982D-694E-B697-1D73878E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9A9E3-1196-6A49-82EB-01C0E474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365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B279-7F5D-C041-BEAB-7BAF1FDE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shape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784D-0C32-234B-933B-2885D3ECD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think back to when we looked at </a:t>
            </a:r>
            <a:r>
              <a:rPr lang="en-US" b="1" dirty="0" err="1"/>
              <a:t>bitsets</a:t>
            </a:r>
            <a:r>
              <a:rPr lang="en-US" dirty="0"/>
              <a:t> last time. we encoded multiple </a:t>
            </a:r>
            <a:r>
              <a:rPr lang="en-US" b="1" dirty="0"/>
              <a:t>separate 1-bit </a:t>
            </a:r>
            <a:r>
              <a:rPr lang="en-US" dirty="0"/>
              <a:t>values within one integer.</a:t>
            </a:r>
          </a:p>
          <a:p>
            <a:r>
              <a:rPr lang="en-US" dirty="0"/>
              <a:t>what if we extended that concept to </a:t>
            </a:r>
            <a:r>
              <a:rPr lang="en-US" b="1" dirty="0"/>
              <a:t>multiple-bit values?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7B443-9226-B84F-84C9-9EA75A36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86CE9-9DE6-E84B-A927-F839E011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1D361-873A-884B-8DF4-45D301583FB3}"/>
              </a:ext>
            </a:extLst>
          </p:cNvPr>
          <p:cNvSpPr txBox="1"/>
          <p:nvPr/>
        </p:nvSpPr>
        <p:spPr>
          <a:xfrm>
            <a:off x="0" y="15786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nsolas" charset="0"/>
                <a:ea typeface="Consolas" charset="0"/>
                <a:cs typeface="Consolas" charset="0"/>
              </a:rPr>
              <a:t>00111111100000000000000000000000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6320A2F-1634-1C45-AC17-91FB268C250F}"/>
              </a:ext>
            </a:extLst>
          </p:cNvPr>
          <p:cNvGrpSpPr/>
          <p:nvPr/>
        </p:nvGrpSpPr>
        <p:grpSpPr>
          <a:xfrm>
            <a:off x="0" y="2218933"/>
            <a:ext cx="2089349" cy="1915995"/>
            <a:chOff x="3991745" y="3277775"/>
            <a:chExt cx="2089349" cy="191599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00EB1CA-7269-7B45-8B39-AF4DF730B1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27724" y="3277775"/>
              <a:ext cx="0" cy="114655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6C6D396-4A16-444C-B82C-AEC504AEAAE3}"/>
                </a:ext>
              </a:extLst>
            </p:cNvPr>
            <p:cNvSpPr txBox="1"/>
            <p:nvPr/>
          </p:nvSpPr>
          <p:spPr>
            <a:xfrm>
              <a:off x="3991745" y="4424329"/>
              <a:ext cx="208934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let’s make this the </a:t>
              </a:r>
              <a:r>
                <a:rPr lang="en-US" sz="2200" b="1" dirty="0"/>
                <a:t>sign bit.</a:t>
              </a:r>
              <a:endParaRPr lang="en-US" sz="22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E3F9BDE-1772-0D4C-87DB-FA710D9D4C9C}"/>
              </a:ext>
            </a:extLst>
          </p:cNvPr>
          <p:cNvSpPr txBox="1"/>
          <p:nvPr/>
        </p:nvSpPr>
        <p:spPr>
          <a:xfrm>
            <a:off x="0" y="1578644"/>
            <a:ext cx="557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40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6FE7F4-5EBD-3742-B208-88FD933B6792}"/>
              </a:ext>
            </a:extLst>
          </p:cNvPr>
          <p:cNvSpPr txBox="1"/>
          <p:nvPr/>
        </p:nvSpPr>
        <p:spPr>
          <a:xfrm>
            <a:off x="0" y="1578644"/>
            <a:ext cx="281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01111111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594C06-24E8-C449-96E4-24D8AA729C88}"/>
              </a:ext>
            </a:extLst>
          </p:cNvPr>
          <p:cNvSpPr txBox="1"/>
          <p:nvPr/>
        </p:nvSpPr>
        <p:spPr>
          <a:xfrm>
            <a:off x="0" y="15786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     00000000000000000000000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6A10313-B594-2944-844C-055002005FC1}"/>
              </a:ext>
            </a:extLst>
          </p:cNvPr>
          <p:cNvGrpSpPr/>
          <p:nvPr/>
        </p:nvGrpSpPr>
        <p:grpSpPr>
          <a:xfrm>
            <a:off x="401888" y="2219432"/>
            <a:ext cx="2188909" cy="1092245"/>
            <a:chOff x="401888" y="2219432"/>
            <a:chExt cx="2188909" cy="1092245"/>
          </a:xfrm>
        </p:grpSpPr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0B2F77F1-9739-CB41-9EB2-BE484BC3B936}"/>
                </a:ext>
              </a:extLst>
            </p:cNvPr>
            <p:cNvSpPr/>
            <p:nvPr/>
          </p:nvSpPr>
          <p:spPr>
            <a:xfrm rot="16200000">
              <a:off x="1343943" y="1277377"/>
              <a:ext cx="304800" cy="2188909"/>
            </a:xfrm>
            <a:prstGeom prst="leftBrace">
              <a:avLst>
                <a:gd name="adj1" fmla="val 47043"/>
                <a:gd name="adj2" fmla="val 5000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49D09CE-37BF-0142-A843-D3E6DBE892E6}"/>
                </a:ext>
              </a:extLst>
            </p:cNvPr>
            <p:cNvSpPr txBox="1"/>
            <p:nvPr/>
          </p:nvSpPr>
          <p:spPr>
            <a:xfrm>
              <a:off x="451668" y="2542236"/>
              <a:ext cx="208934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these are the </a:t>
              </a:r>
              <a:r>
                <a:rPr lang="en-US" sz="2200" b="1" dirty="0"/>
                <a:t>exponent…</a:t>
              </a:r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1CC7BFE-8A0A-5140-B4C3-0860001B759D}"/>
              </a:ext>
            </a:extLst>
          </p:cNvPr>
          <p:cNvGrpSpPr/>
          <p:nvPr/>
        </p:nvGrpSpPr>
        <p:grpSpPr>
          <a:xfrm>
            <a:off x="2655918" y="2219432"/>
            <a:ext cx="6335682" cy="1092245"/>
            <a:chOff x="-1671497" y="2219432"/>
            <a:chExt cx="6335682" cy="1092245"/>
          </a:xfrm>
        </p:grpSpPr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id="{3FB2F8DB-8DFC-2C48-A541-C92E9450108B}"/>
                </a:ext>
              </a:extLst>
            </p:cNvPr>
            <p:cNvSpPr/>
            <p:nvPr/>
          </p:nvSpPr>
          <p:spPr>
            <a:xfrm rot="16200000">
              <a:off x="1343944" y="-796009"/>
              <a:ext cx="304800" cy="6335682"/>
            </a:xfrm>
            <a:prstGeom prst="leftBrace">
              <a:avLst>
                <a:gd name="adj1" fmla="val 47043"/>
                <a:gd name="adj2" fmla="val 50000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408A2D4-52F5-5442-9B14-25887FE0195D}"/>
                </a:ext>
              </a:extLst>
            </p:cNvPr>
            <p:cNvSpPr txBox="1"/>
            <p:nvPr/>
          </p:nvSpPr>
          <p:spPr>
            <a:xfrm>
              <a:off x="233503" y="2542236"/>
              <a:ext cx="2525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…and these are the </a:t>
              </a:r>
              <a:r>
                <a:rPr lang="en-US" sz="2200" b="1" dirty="0"/>
                <a:t>significand.</a:t>
              </a:r>
              <a:endParaRPr lang="en-US" sz="2200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83BF797-4BBD-D840-9140-D70DFB1C1B2F}"/>
              </a:ext>
            </a:extLst>
          </p:cNvPr>
          <p:cNvSpPr txBox="1"/>
          <p:nvPr/>
        </p:nvSpPr>
        <p:spPr>
          <a:xfrm>
            <a:off x="3492128" y="3419522"/>
            <a:ext cx="4663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there! just 32 bits, or </a:t>
            </a:r>
            <a:r>
              <a:rPr lang="en-US" sz="2200" b="1" dirty="0"/>
              <a:t>4 bytes, </a:t>
            </a:r>
            <a:r>
              <a:rPr lang="en-US" sz="2200" dirty="0"/>
              <a:t>for all three values. </a:t>
            </a:r>
            <a:r>
              <a:rPr lang="en-US" sz="2200" dirty="0">
                <a:solidFill>
                  <a:srgbClr val="FF0000"/>
                </a:solidFill>
              </a:rPr>
              <a:t>this is a </a:t>
            </a:r>
            <a:r>
              <a:rPr lang="en-US" sz="2200" b="1" dirty="0">
                <a:solidFill>
                  <a:srgbClr val="FF0000"/>
                </a:solidFill>
              </a:rPr>
              <a:t>bitfield.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6A2B1D-26F9-1C47-9604-687553180473}"/>
              </a:ext>
            </a:extLst>
          </p:cNvPr>
          <p:cNvSpPr txBox="1"/>
          <p:nvPr/>
        </p:nvSpPr>
        <p:spPr>
          <a:xfrm>
            <a:off x="1449788" y="4341099"/>
            <a:ext cx="63988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think about the </a:t>
            </a:r>
            <a:r>
              <a:rPr lang="en-US" sz="2200" b="1" dirty="0"/>
              <a:t>bitwise operations.</a:t>
            </a:r>
            <a:r>
              <a:rPr lang="en-US" sz="2200" dirty="0"/>
              <a:t> what operations </a:t>
            </a:r>
            <a:r>
              <a:rPr lang="en-US" sz="2200" b="1" dirty="0"/>
              <a:t>move bits left and right? </a:t>
            </a:r>
            <a:r>
              <a:rPr lang="en-US" sz="2200" dirty="0"/>
              <a:t>which operation </a:t>
            </a:r>
            <a:r>
              <a:rPr lang="en-US" sz="2200" b="1" dirty="0"/>
              <a:t>turns bits on?</a:t>
            </a:r>
            <a:r>
              <a:rPr lang="en-US" sz="2200" dirty="0"/>
              <a:t> which </a:t>
            </a:r>
            <a:r>
              <a:rPr lang="en-US" sz="2200" b="1" dirty="0"/>
              <a:t>turns them off?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79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efficiency isn’t just for fun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</a:t>
            </a:r>
            <a:r>
              <a:rPr lang="en-US" i="1" dirty="0"/>
              <a:t>one</a:t>
            </a:r>
            <a:r>
              <a:rPr lang="en-US" dirty="0"/>
              <a:t> integer instead of </a:t>
            </a:r>
            <a:r>
              <a:rPr lang="en-US" i="1" dirty="0"/>
              <a:t>three? </a:t>
            </a:r>
            <a:r>
              <a:rPr lang="en-US" dirty="0"/>
              <a:t>because it's </a:t>
            </a:r>
            <a:r>
              <a:rPr lang="en-US" b="1" dirty="0"/>
              <a:t>smaller.</a:t>
            </a:r>
          </a:p>
          <a:p>
            <a:r>
              <a:rPr lang="en-US" b="1" dirty="0"/>
              <a:t>smaller data</a:t>
            </a:r>
            <a:r>
              <a:rPr lang="mr-IN" b="1" dirty="0"/>
              <a:t>…</a:t>
            </a:r>
            <a:endParaRPr lang="en-US" b="1" dirty="0"/>
          </a:p>
          <a:p>
            <a:pPr lvl="1"/>
            <a:r>
              <a:rPr lang="en-US" dirty="0"/>
              <a:t>takes up </a:t>
            </a:r>
            <a:r>
              <a:rPr lang="en-US" b="1" dirty="0"/>
              <a:t>less space </a:t>
            </a:r>
            <a:r>
              <a:rPr lang="en-US" dirty="0"/>
              <a:t>in memory</a:t>
            </a:r>
          </a:p>
          <a:p>
            <a:pPr lvl="1"/>
            <a:r>
              <a:rPr lang="en-US" dirty="0"/>
              <a:t>takes up </a:t>
            </a:r>
            <a:r>
              <a:rPr lang="en-US" b="1" dirty="0"/>
              <a:t>less space </a:t>
            </a:r>
            <a:r>
              <a:rPr lang="en-US" dirty="0"/>
              <a:t>in </a:t>
            </a:r>
            <a:r>
              <a:rPr lang="en-US" i="1" dirty="0"/>
              <a:t>cache</a:t>
            </a:r>
          </a:p>
          <a:p>
            <a:pPr lvl="2"/>
            <a:r>
              <a:rPr lang="en-US" sz="1600" dirty="0"/>
              <a:t>extremely important thing in modern CPUs that we talk about in 1541</a:t>
            </a:r>
          </a:p>
          <a:p>
            <a:pPr lvl="1"/>
            <a:r>
              <a:rPr lang="en-US" dirty="0"/>
              <a:t>is </a:t>
            </a:r>
            <a:r>
              <a:rPr lang="en-US" b="1" dirty="0"/>
              <a:t>faster to move </a:t>
            </a:r>
            <a:r>
              <a:rPr lang="en-US" dirty="0"/>
              <a:t>between memory and the CPU</a:t>
            </a:r>
          </a:p>
          <a:p>
            <a:pPr lvl="2"/>
            <a:r>
              <a:rPr lang="en-US" dirty="0"/>
              <a:t>or between the CPU and anything else</a:t>
            </a:r>
          </a:p>
          <a:p>
            <a:pPr lvl="1"/>
            <a:r>
              <a:rPr lang="en-US" dirty="0"/>
              <a:t>is </a:t>
            </a:r>
            <a:r>
              <a:rPr lang="en-US" b="1" dirty="0"/>
              <a:t>faster to transfer </a:t>
            </a:r>
            <a:r>
              <a:rPr lang="en-US" dirty="0"/>
              <a:t>across the internet and other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:B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39BD-81F9-0542-816C-B6CB8CF49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they're </a:t>
            </a:r>
            <a:r>
              <a:rPr lang="en-US" i="1" dirty="0"/>
              <a:t>everywhere.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6676-18AC-FD44-8D50-EB5CB3D1B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we use bitfields a </a:t>
            </a:r>
            <a:r>
              <a:rPr lang="en-US" i="1" dirty="0"/>
              <a:t>lot.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381B8-536C-5747-B140-5800E4F7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AD053-580E-F449-9D12-46835A0E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3042257-E9B5-914F-9D4B-5FB3E1645038}"/>
              </a:ext>
            </a:extLst>
          </p:cNvPr>
          <p:cNvGrpSpPr/>
          <p:nvPr/>
        </p:nvGrpSpPr>
        <p:grpSpPr>
          <a:xfrm>
            <a:off x="-3313" y="990602"/>
            <a:ext cx="4508723" cy="3569585"/>
            <a:chOff x="-3313" y="990602"/>
            <a:chExt cx="4508723" cy="35695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EECB553-2FE8-3443-BCA3-57C67EAA7C0E}"/>
                </a:ext>
              </a:extLst>
            </p:cNvPr>
            <p:cNvGrpSpPr/>
            <p:nvPr/>
          </p:nvGrpSpPr>
          <p:grpSpPr>
            <a:xfrm>
              <a:off x="-3313" y="1539428"/>
              <a:ext cx="4409661" cy="3020759"/>
              <a:chOff x="0" y="1182158"/>
              <a:chExt cx="4409661" cy="3020759"/>
            </a:xfrm>
          </p:grpSpPr>
          <p:pic>
            <p:nvPicPr>
              <p:cNvPr id="1026" name="Picture 2" descr="Related image">
                <a:extLst>
                  <a:ext uri="{FF2B5EF4-FFF2-40B4-BE49-F238E27FC236}">
                    <a16:creationId xmlns:a16="http://schemas.microsoft.com/office/drawing/2014/main" id="{AC2C32A2-9C80-F04C-8724-FD3FF00B16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1182158"/>
                <a:ext cx="2819400" cy="26038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Image result for configuration register">
                <a:extLst>
                  <a:ext uri="{FF2B5EF4-FFF2-40B4-BE49-F238E27FC236}">
                    <a16:creationId xmlns:a16="http://schemas.microsoft.com/office/drawing/2014/main" id="{FEDD2F5B-7BD8-3141-B362-0B9CE33DF1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525" t="9078" b="9629"/>
              <a:stretch/>
            </p:blipFill>
            <p:spPr bwMode="auto">
              <a:xfrm>
                <a:off x="1209261" y="1890630"/>
                <a:ext cx="3200400" cy="23122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DCA5BDAB-1983-D748-ADC8-C903C8EF0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3314700"/>
                <a:ext cx="4409661" cy="719592"/>
              </a:xfrm>
              <a:prstGeom prst="rect">
                <a:avLst/>
              </a:prstGeom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2F62CB-1055-394C-859A-175CD36130CA}"/>
                </a:ext>
              </a:extLst>
            </p:cNvPr>
            <p:cNvSpPr txBox="1"/>
            <p:nvPr/>
          </p:nvSpPr>
          <p:spPr>
            <a:xfrm>
              <a:off x="244507" y="990602"/>
              <a:ext cx="42609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controlling hardware…</a:t>
              </a:r>
            </a:p>
          </p:txBody>
        </p:sp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654493E-9424-3B48-B44D-C3800F767145}"/>
              </a:ext>
            </a:extLst>
          </p:cNvPr>
          <p:cNvGraphicFramePr>
            <a:graphicFrameLocks noGrp="1"/>
          </p:cNvGraphicFramePr>
          <p:nvPr/>
        </p:nvGraphicFramePr>
        <p:xfrm>
          <a:off x="3892497" y="4047645"/>
          <a:ext cx="4860120" cy="63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5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5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7396">
                <a:tc>
                  <a:txBody>
                    <a:bodyPr/>
                    <a:lstStyle/>
                    <a:p>
                      <a:r>
                        <a:rPr lang="en-US" sz="1400" dirty="0"/>
                        <a:t>31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26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25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16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15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opcode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rs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rt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immediate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52050" marR="52050" marT="52050" marB="52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589A73-D32F-2E49-A24C-52D16460D7CE}"/>
              </a:ext>
            </a:extLst>
          </p:cNvPr>
          <p:cNvGraphicFramePr>
            <a:graphicFrameLocks noGrp="1"/>
          </p:cNvGraphicFramePr>
          <p:nvPr/>
        </p:nvGraphicFramePr>
        <p:xfrm>
          <a:off x="3886200" y="3405833"/>
          <a:ext cx="4860118" cy="628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50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50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50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50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77396">
                <a:tc>
                  <a:txBody>
                    <a:bodyPr/>
                    <a:lstStyle/>
                    <a:p>
                      <a:r>
                        <a:rPr lang="en-US" sz="1400" dirty="0"/>
                        <a:t>31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26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25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16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15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Segoe UI" charset="0"/>
                          <a:ea typeface="Segoe UI" charset="0"/>
                          <a:cs typeface="Segoe UI" charset="0"/>
                        </a:rPr>
                        <a:t>11</a:t>
                      </a: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egoe UI" charset="0"/>
                          <a:ea typeface="Segoe UI" charset="0"/>
                          <a:cs typeface="Segoe UI" charset="0"/>
                        </a:rPr>
                        <a:t>10</a:t>
                      </a: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Segoe UI" charset="0"/>
                          <a:ea typeface="Segoe UI" charset="0"/>
                          <a:cs typeface="Segoe UI" charset="0"/>
                        </a:rPr>
                        <a:t>6</a:t>
                      </a: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egoe UI" charset="0"/>
                          <a:ea typeface="Segoe UI" charset="0"/>
                          <a:cs typeface="Segoe UI" charset="0"/>
                        </a:rPr>
                        <a:t>5</a:t>
                      </a: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opcode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rs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rt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+mn-lt"/>
                          <a:ea typeface="Consolas" charset="0"/>
                          <a:cs typeface="Consolas" charset="0"/>
                        </a:rPr>
                        <a:t>rd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+mn-lt"/>
                          <a:ea typeface="Consolas" charset="0"/>
                          <a:cs typeface="Consolas" charset="0"/>
                        </a:rPr>
                        <a:t>shamt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+mn-lt"/>
                          <a:ea typeface="Consolas" charset="0"/>
                          <a:cs typeface="Consolas" charset="0"/>
                        </a:rPr>
                        <a:t>funct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E4F90F9-C79D-8D4D-A047-523380C5E81B}"/>
              </a:ext>
            </a:extLst>
          </p:cNvPr>
          <p:cNvGraphicFramePr>
            <a:graphicFrameLocks noGrp="1"/>
          </p:cNvGraphicFramePr>
          <p:nvPr/>
        </p:nvGraphicFramePr>
        <p:xfrm>
          <a:off x="3886200" y="4678127"/>
          <a:ext cx="4860124" cy="63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396">
                <a:tc>
                  <a:txBody>
                    <a:bodyPr/>
                    <a:lstStyle/>
                    <a:p>
                      <a:r>
                        <a:rPr lang="en-US" sz="1400" dirty="0"/>
                        <a:t>31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26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25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  <a:endParaRPr lang="en-US" sz="1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34591" marR="34591" marT="34591" marB="3459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opcode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78074" marR="78074" marT="39037" marB="3903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target</a:t>
                      </a:r>
                      <a:endParaRPr lang="en-US" sz="16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52050" marR="52050" marT="52050" marB="52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06EDD57-CC8D-CE4B-A26C-BE3AD5A6789C}"/>
              </a:ext>
            </a:extLst>
          </p:cNvPr>
          <p:cNvSpPr txBox="1"/>
          <p:nvPr/>
        </p:nvSpPr>
        <p:spPr>
          <a:xfrm>
            <a:off x="4402811" y="2879985"/>
            <a:ext cx="4260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CPU machine code…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0FABED-7D0F-5F4E-8B29-A3061D504FC4}"/>
              </a:ext>
            </a:extLst>
          </p:cNvPr>
          <p:cNvGrpSpPr/>
          <p:nvPr/>
        </p:nvGrpSpPr>
        <p:grpSpPr>
          <a:xfrm>
            <a:off x="4378739" y="603329"/>
            <a:ext cx="4394083" cy="2200819"/>
            <a:chOff x="4378739" y="603329"/>
            <a:chExt cx="4394083" cy="2200819"/>
          </a:xfrm>
        </p:grpSpPr>
        <p:pic>
          <p:nvPicPr>
            <p:cNvPr id="1030" name="Picture 6" descr="Image result for file header bitfield">
              <a:extLst>
                <a:ext uri="{FF2B5EF4-FFF2-40B4-BE49-F238E27FC236}">
                  <a16:creationId xmlns:a16="http://schemas.microsoft.com/office/drawing/2014/main" id="{8A2370A2-63D9-7F44-A9E9-49F5B04B1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5795" y="947635"/>
              <a:ext cx="3438833" cy="185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A502E36-4AE6-DA4A-ACB7-29EB94C88D18}"/>
                </a:ext>
              </a:extLst>
            </p:cNvPr>
            <p:cNvSpPr txBox="1"/>
            <p:nvPr/>
          </p:nvSpPr>
          <p:spPr>
            <a:xfrm>
              <a:off x="4378739" y="603329"/>
              <a:ext cx="43940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binary file formats…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427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754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817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49AE-40E1-6348-AAB1-99829FD5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754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647F8-76B0-9B4D-BA7D-31B9DE85A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28966"/>
          </a:xfrm>
        </p:spPr>
        <p:txBody>
          <a:bodyPr/>
          <a:lstStyle/>
          <a:p>
            <a:r>
              <a:rPr lang="en-US" dirty="0"/>
              <a:t>this is the standard for floats that </a:t>
            </a:r>
            <a:r>
              <a:rPr lang="en-US" b="1" dirty="0"/>
              <a:t>all CPUs and software </a:t>
            </a:r>
            <a:r>
              <a:rPr lang="en-US" dirty="0"/>
              <a:t>now use.</a:t>
            </a:r>
          </a:p>
          <a:p>
            <a:r>
              <a:rPr lang="en-US" dirty="0"/>
              <a:t>it defines </a:t>
            </a:r>
            <a:r>
              <a:rPr lang="en-US" b="1" dirty="0"/>
              <a:t>single-</a:t>
            </a:r>
            <a:r>
              <a:rPr lang="en-US" dirty="0"/>
              <a:t> and </a:t>
            </a:r>
            <a:r>
              <a:rPr lang="en-US" b="1" dirty="0"/>
              <a:t>double-precision </a:t>
            </a:r>
            <a:r>
              <a:rPr lang="en-US" dirty="0"/>
              <a:t>float formats*.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4671A-289F-9049-A5A3-CD3294AD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69930-8572-ED48-8D47-2659D996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41B925-82C0-2E4E-BA72-1D712DAF640D}"/>
              </a:ext>
            </a:extLst>
          </p:cNvPr>
          <p:cNvGraphicFramePr>
            <a:graphicFrameLocks noGrp="1"/>
          </p:cNvGraphicFramePr>
          <p:nvPr/>
        </p:nvGraphicFramePr>
        <p:xfrm>
          <a:off x="1959644" y="1638300"/>
          <a:ext cx="6926017" cy="86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55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3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8116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31</a:t>
                      </a:r>
                      <a:endParaRPr lang="en-US" sz="21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941" marR="49941" marT="49941" marB="49941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30</a:t>
                      </a:r>
                      <a:endParaRPr lang="en-US" sz="21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941" marR="49941" marT="49941" marB="49941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dirty="0"/>
                        <a:t>23</a:t>
                      </a:r>
                      <a:endParaRPr lang="en-US" sz="21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941" marR="49941" marT="49941" marB="4994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latin typeface="Segoe UI" charset="0"/>
                          <a:ea typeface="Segoe UI" charset="0"/>
                          <a:cs typeface="Segoe UI" charset="0"/>
                        </a:rPr>
                        <a:t>22</a:t>
                      </a:r>
                    </a:p>
                  </a:txBody>
                  <a:tcPr marL="49941" marR="49941" marT="49941" marB="4994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49941" marR="49941" marT="49941" marB="4994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7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S</a:t>
                      </a:r>
                      <a:endParaRPr lang="en-US" sz="23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92238" marR="92238" marT="46119" marB="4611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exponent</a:t>
                      </a:r>
                      <a:endParaRPr lang="en-US" sz="23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83018" marR="83018" marT="41509" marB="4150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latin typeface="+mn-lt"/>
                          <a:ea typeface="Consolas" charset="0"/>
                          <a:cs typeface="Consolas" charset="0"/>
                        </a:rPr>
                        <a:t>fraction</a:t>
                      </a:r>
                    </a:p>
                  </a:txBody>
                  <a:tcPr marL="83018" marR="83018" marT="41509" marB="415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BB22BB-92DC-834D-A349-7D951001ED04}"/>
              </a:ext>
            </a:extLst>
          </p:cNvPr>
          <p:cNvGraphicFramePr>
            <a:graphicFrameLocks noGrp="1"/>
          </p:cNvGraphicFramePr>
          <p:nvPr/>
        </p:nvGraphicFramePr>
        <p:xfrm>
          <a:off x="1959644" y="2694084"/>
          <a:ext cx="6940961" cy="86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0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3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8116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63</a:t>
                      </a:r>
                      <a:endParaRPr lang="en-US" sz="21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941" marR="49941" marT="49941" marB="49941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62</a:t>
                      </a:r>
                      <a:endParaRPr lang="en-US" sz="21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941" marR="49941" marT="49941" marB="49941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dirty="0"/>
                        <a:t>52</a:t>
                      </a:r>
                      <a:endParaRPr lang="en-US" sz="21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49941" marR="49941" marT="49941" marB="4994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latin typeface="Segoe UI" charset="0"/>
                          <a:ea typeface="Segoe UI" charset="0"/>
                          <a:cs typeface="Segoe UI" charset="0"/>
                        </a:rPr>
                        <a:t>51</a:t>
                      </a:r>
                    </a:p>
                  </a:txBody>
                  <a:tcPr marL="49941" marR="49941" marT="49941" marB="49941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49941" marR="49941" marT="49941" marB="4994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7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S</a:t>
                      </a:r>
                      <a:endParaRPr lang="en-US" sz="23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92238" marR="92238" marT="46119" marB="4611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exponent</a:t>
                      </a:r>
                      <a:endParaRPr lang="en-US" sz="23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83018" marR="83018" marT="41509" marB="4150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latin typeface="+mn-lt"/>
                          <a:ea typeface="Consolas" charset="0"/>
                          <a:cs typeface="Consolas" charset="0"/>
                        </a:rPr>
                        <a:t>fraction</a:t>
                      </a:r>
                    </a:p>
                  </a:txBody>
                  <a:tcPr marL="83018" marR="83018" marT="41509" marB="4150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D24DCBC-DEBA-4040-BF99-5F6AA696257E}"/>
              </a:ext>
            </a:extLst>
          </p:cNvPr>
          <p:cNvSpPr txBox="1"/>
          <p:nvPr/>
        </p:nvSpPr>
        <p:spPr>
          <a:xfrm>
            <a:off x="304800" y="1808987"/>
            <a:ext cx="148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C20E2-5B57-A744-8257-83793AAD4AA9}"/>
              </a:ext>
            </a:extLst>
          </p:cNvPr>
          <p:cNvSpPr txBox="1"/>
          <p:nvPr/>
        </p:nvSpPr>
        <p:spPr>
          <a:xfrm>
            <a:off x="304800" y="2864771"/>
            <a:ext cx="148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B55FD7-EDEC-DD4F-9AB5-36F8071B6CA7}"/>
              </a:ext>
            </a:extLst>
          </p:cNvPr>
          <p:cNvSpPr/>
          <p:nvPr/>
        </p:nvSpPr>
        <p:spPr>
          <a:xfrm>
            <a:off x="2438400" y="-2248397"/>
            <a:ext cx="1556084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023E93-A273-E749-99E8-27FE6C827CB4}"/>
              </a:ext>
            </a:extLst>
          </p:cNvPr>
          <p:cNvSpPr txBox="1"/>
          <p:nvPr/>
        </p:nvSpPr>
        <p:spPr>
          <a:xfrm>
            <a:off x="2590800" y="4762499"/>
            <a:ext cx="3731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let's ignore the exponent for now cause it's... weird……………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7C6633-F40B-FA4B-B076-F8017E533B96}"/>
              </a:ext>
            </a:extLst>
          </p:cNvPr>
          <p:cNvGrpSpPr/>
          <p:nvPr/>
        </p:nvGrpSpPr>
        <p:grpSpPr>
          <a:xfrm>
            <a:off x="2225842" y="3126381"/>
            <a:ext cx="5622758" cy="1375321"/>
            <a:chOff x="2225842" y="2516782"/>
            <a:chExt cx="5622758" cy="137532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653D65-EC90-1B4E-814E-F31173F367C2}"/>
                </a:ext>
              </a:extLst>
            </p:cNvPr>
            <p:cNvSpPr txBox="1"/>
            <p:nvPr/>
          </p:nvSpPr>
          <p:spPr>
            <a:xfrm>
              <a:off x="2686728" y="3122662"/>
              <a:ext cx="47987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</a:t>
              </a:r>
              <a:r>
                <a:rPr lang="en-US" sz="2200" b="1" dirty="0"/>
                <a:t>sign</a:t>
              </a:r>
              <a:r>
                <a:rPr lang="en-US" sz="2200" dirty="0"/>
                <a:t> and </a:t>
              </a:r>
              <a:r>
                <a:rPr lang="en-US" sz="2200" b="1" dirty="0"/>
                <a:t>fraction</a:t>
              </a:r>
              <a:r>
                <a:rPr lang="en-US" sz="2200" dirty="0"/>
                <a:t> go together. and just like </a:t>
              </a:r>
              <a:r>
                <a:rPr lang="en-US" sz="2200" dirty="0" err="1"/>
                <a:t>ints</a:t>
              </a:r>
              <a:r>
                <a:rPr lang="en-US" sz="2200" dirty="0"/>
                <a:t>, the </a:t>
              </a:r>
              <a:r>
                <a:rPr lang="en-US" sz="2200" b="1" dirty="0"/>
                <a:t>MSB</a:t>
              </a:r>
              <a:r>
                <a:rPr lang="en-US" sz="2200" dirty="0"/>
                <a:t> is the sign.</a:t>
              </a: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F99A213D-FF67-394A-9F3A-2CAA21FBD9B1}"/>
                </a:ext>
              </a:extLst>
            </p:cNvPr>
            <p:cNvSpPr/>
            <p:nvPr/>
          </p:nvSpPr>
          <p:spPr>
            <a:xfrm rot="10800000">
              <a:off x="2225842" y="2516782"/>
              <a:ext cx="990600" cy="990600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57FE6D20-3B13-1949-9BFD-67410AF4E1C5}"/>
                </a:ext>
              </a:extLst>
            </p:cNvPr>
            <p:cNvSpPr/>
            <p:nvPr/>
          </p:nvSpPr>
          <p:spPr>
            <a:xfrm rot="10800000" flipH="1">
              <a:off x="6858000" y="2525770"/>
              <a:ext cx="990600" cy="990600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9749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3.88889E-6 0.65334 " pathEditMode="relative" rAng="0" ptsTypes="AA">
                                      <p:cBhvr>
                                        <p:cTn id="24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0642-3F1C-A743-B5D2-90F02599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sign and fraction fields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19580-6B5B-0B48-BEE6-7BDB7EE12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70788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floats don't use 2's complement.</a:t>
            </a:r>
            <a:r>
              <a:rPr lang="en-US" b="1" dirty="0"/>
              <a:t> </a:t>
            </a:r>
            <a:r>
              <a:rPr lang="en-US" dirty="0"/>
              <a:t>they use </a:t>
            </a:r>
            <a:r>
              <a:rPr lang="en-US" b="1" dirty="0"/>
              <a:t>sign-magnitude.</a:t>
            </a:r>
          </a:p>
          <a:p>
            <a:pPr lvl="1"/>
            <a:r>
              <a:rPr lang="en-US" sz="1600" dirty="0"/>
              <a:t>do you remember the disadvantages and how to negate? (let’s look at </a:t>
            </a:r>
            <a:r>
              <a:rPr lang="en-US" sz="1600" dirty="0" err="1"/>
              <a:t>FloatBits.java</a:t>
            </a:r>
            <a:r>
              <a:rPr lang="en-US" sz="16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C5CF-386C-1D48-B286-3155DBA7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C431-53A0-0048-A79D-37367CA5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BEA6A-BC8F-B34E-AFCA-7CF0F4063F27}"/>
              </a:ext>
            </a:extLst>
          </p:cNvPr>
          <p:cNvSpPr txBox="1"/>
          <p:nvPr/>
        </p:nvSpPr>
        <p:spPr>
          <a:xfrm>
            <a:off x="1422400" y="1958336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+1.0010101 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 2</a:t>
            </a:r>
            <a:r>
              <a:rPr lang="en-US" sz="4000" b="1" baseline="300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B578D3A-EDC1-4A4F-9257-532F6E9EE770}"/>
              </a:ext>
            </a:extLst>
          </p:cNvPr>
          <p:cNvGraphicFramePr>
            <a:graphicFrameLocks noGrp="1"/>
          </p:cNvGraphicFramePr>
          <p:nvPr/>
        </p:nvGraphicFramePr>
        <p:xfrm>
          <a:off x="107299" y="2807706"/>
          <a:ext cx="8904621" cy="1116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56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2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35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  <a:endParaRPr lang="en-US" sz="18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70617" marR="70617" marT="70617" marB="70617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30</a:t>
                      </a:r>
                      <a:endParaRPr lang="en-US" sz="18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70617" marR="70617" marT="70617" marB="70617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23</a:t>
                      </a:r>
                      <a:endParaRPr lang="en-US" sz="18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70617" marR="70617" marT="70617" marB="706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Segoe UI" charset="0"/>
                          <a:ea typeface="Segoe UI" charset="0"/>
                          <a:cs typeface="Segoe UI" charset="0"/>
                        </a:rPr>
                        <a:t>22</a:t>
                      </a:r>
                    </a:p>
                  </a:txBody>
                  <a:tcPr marL="70617" marR="70617" marT="70617" marB="7061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70617" marR="70617" marT="70617" marB="706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1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latin typeface="Consolas" panose="020B0609020204030204" pitchFamily="49" charset="0"/>
                          <a:ea typeface="Consolas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4000" b="1" dirty="0">
                        <a:latin typeface="Consolas" panose="020B0609020204030204" pitchFamily="49" charset="0"/>
                        <a:ea typeface="Consolas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Consolas" charset="0"/>
                          <a:cs typeface="Consolas" panose="020B0609020204030204" pitchFamily="49" charset="0"/>
                        </a:rPr>
                        <a:t>0000000</a:t>
                      </a:r>
                      <a:r>
                        <a:rPr lang="en-US" sz="4000" b="1" dirty="0">
                          <a:latin typeface="Consolas" panose="020B0609020204030204" pitchFamily="49" charset="0"/>
                          <a:ea typeface="Consolas" charset="0"/>
                          <a:cs typeface="Consolas" panose="020B0609020204030204" pitchFamily="49" charset="0"/>
                        </a:rPr>
                        <a:t>0000000000000000</a:t>
                      </a:r>
                    </a:p>
                  </a:txBody>
                  <a:tcPr marL="45720" marR="457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FDE7A9-3E07-9948-9768-E755B2B46B63}"/>
              </a:ext>
            </a:extLst>
          </p:cNvPr>
          <p:cNvSpPr txBox="1"/>
          <p:nvPr/>
        </p:nvSpPr>
        <p:spPr>
          <a:xfrm>
            <a:off x="1422400" y="1958336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+1.</a:t>
            </a:r>
            <a:r>
              <a:rPr lang="en-US" sz="4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0010101</a:t>
            </a:r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 2</a:t>
            </a:r>
            <a:r>
              <a:rPr lang="en-US" sz="4000" b="1" baseline="300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3B4E8-AE60-9740-AF52-1B48B61AADD2}"/>
              </a:ext>
            </a:extLst>
          </p:cNvPr>
          <p:cNvSpPr txBox="1"/>
          <p:nvPr/>
        </p:nvSpPr>
        <p:spPr>
          <a:xfrm>
            <a:off x="2341426" y="1289521"/>
            <a:ext cx="4546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bits</a:t>
            </a:r>
            <a:r>
              <a:rPr lang="en-US" sz="2200" b="1" dirty="0"/>
              <a:t> after </a:t>
            </a:r>
            <a:r>
              <a:rPr lang="en-US" sz="2200" dirty="0"/>
              <a:t>the binary point go in the fraction field, </a:t>
            </a:r>
            <a:r>
              <a:rPr lang="en-US" sz="2200" b="1" dirty="0"/>
              <a:t>left-aligned.</a:t>
            </a:r>
            <a:endParaRPr lang="en-US" sz="2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B9E05E-1E9A-9A4E-8B3E-1B7A59E317B0}"/>
              </a:ext>
            </a:extLst>
          </p:cNvPr>
          <p:cNvSpPr txBox="1"/>
          <p:nvPr/>
        </p:nvSpPr>
        <p:spPr>
          <a:xfrm>
            <a:off x="36181" y="4086930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what about the bit </a:t>
            </a:r>
            <a:r>
              <a:rPr lang="en-US" sz="2200" i="1" dirty="0"/>
              <a:t>before</a:t>
            </a:r>
            <a:r>
              <a:rPr lang="en-US" sz="2200" dirty="0"/>
              <a:t> the binary point?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2303B9-BA72-2E4E-93F8-22B2845D2442}"/>
              </a:ext>
            </a:extLst>
          </p:cNvPr>
          <p:cNvSpPr txBox="1"/>
          <p:nvPr/>
        </p:nvSpPr>
        <p:spPr>
          <a:xfrm>
            <a:off x="485034" y="4514434"/>
            <a:ext cx="5274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always 1, so</a:t>
            </a:r>
            <a:r>
              <a:rPr lang="en-US" sz="2200" b="1" dirty="0">
                <a:solidFill>
                  <a:srgbClr val="FF0000"/>
                </a:solidFill>
              </a:rPr>
              <a:t> we don't store it!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510116-0563-824B-8845-1A6860733B87}"/>
              </a:ext>
            </a:extLst>
          </p:cNvPr>
          <p:cNvSpPr txBox="1"/>
          <p:nvPr/>
        </p:nvSpPr>
        <p:spPr>
          <a:xfrm>
            <a:off x="1712765" y="4925218"/>
            <a:ext cx="662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just </a:t>
            </a:r>
            <a:r>
              <a:rPr lang="en-US" sz="2200" i="1" dirty="0"/>
              <a:t>pretend</a:t>
            </a:r>
            <a:r>
              <a:rPr lang="en-US" sz="2200" dirty="0"/>
              <a:t> there's a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1.</a:t>
            </a:r>
            <a:r>
              <a:rPr lang="en-US" sz="2200" dirty="0"/>
              <a:t> before the fraction. </a:t>
            </a:r>
            <a:r>
              <a:rPr lang="en-US" sz="900" dirty="0"/>
              <a:t>except for 0.</a:t>
            </a:r>
            <a:endParaRPr lang="en-US" sz="22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81BB072-E843-134A-A098-58438659425D}"/>
              </a:ext>
            </a:extLst>
          </p:cNvPr>
          <p:cNvGraphicFramePr>
            <a:graphicFrameLocks noGrp="1"/>
          </p:cNvGraphicFramePr>
          <p:nvPr/>
        </p:nvGraphicFramePr>
        <p:xfrm>
          <a:off x="107299" y="2807706"/>
          <a:ext cx="8904621" cy="1116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56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2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35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  <a:endParaRPr lang="en-US" sz="18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70617" marR="70617" marT="70617" marB="70617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30</a:t>
                      </a:r>
                      <a:endParaRPr lang="en-US" sz="18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70617" marR="70617" marT="70617" marB="70617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23</a:t>
                      </a:r>
                      <a:endParaRPr lang="en-US" sz="18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70617" marR="70617" marT="70617" marB="706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Segoe UI" charset="0"/>
                          <a:ea typeface="Segoe UI" charset="0"/>
                          <a:cs typeface="Segoe UI" charset="0"/>
                        </a:rPr>
                        <a:t>22</a:t>
                      </a:r>
                    </a:p>
                  </a:txBody>
                  <a:tcPr marL="70617" marR="70617" marT="70617" marB="7061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70617" marR="70617" marT="70617" marB="706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1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latin typeface="Consolas" panose="020B0609020204030204" pitchFamily="49" charset="0"/>
                          <a:ea typeface="Consolas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4000" b="1" dirty="0">
                        <a:latin typeface="Consolas" panose="020B0609020204030204" pitchFamily="49" charset="0"/>
                        <a:ea typeface="Consolas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ea typeface="Consolas" charset="0"/>
                          <a:cs typeface="Consolas" panose="020B0609020204030204" pitchFamily="49" charset="0"/>
                        </a:rPr>
                        <a:t>0010101</a:t>
                      </a:r>
                      <a:r>
                        <a:rPr lang="en-US" sz="4000" b="1" dirty="0">
                          <a:latin typeface="Consolas" panose="020B0609020204030204" pitchFamily="49" charset="0"/>
                          <a:ea typeface="Consolas" charset="0"/>
                          <a:cs typeface="Consolas" panose="020B0609020204030204" pitchFamily="49" charset="0"/>
                        </a:rPr>
                        <a:t>0000000000000000</a:t>
                      </a:r>
                    </a:p>
                  </a:txBody>
                  <a:tcPr marL="45720" marR="4572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Down Arrow 16">
            <a:extLst>
              <a:ext uri="{FF2B5EF4-FFF2-40B4-BE49-F238E27FC236}">
                <a16:creationId xmlns:a16="http://schemas.microsoft.com/office/drawing/2014/main" id="{5F37BB7F-FE78-1643-AE2A-69324C803D5B}"/>
              </a:ext>
            </a:extLst>
          </p:cNvPr>
          <p:cNvSpPr/>
          <p:nvPr/>
        </p:nvSpPr>
        <p:spPr>
          <a:xfrm>
            <a:off x="2798910" y="2608951"/>
            <a:ext cx="1048493" cy="54324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A8C3A9E-C7C8-9B42-B932-02686747A60E}"/>
              </a:ext>
            </a:extLst>
          </p:cNvPr>
          <p:cNvGrpSpPr/>
          <p:nvPr/>
        </p:nvGrpSpPr>
        <p:grpSpPr>
          <a:xfrm>
            <a:off x="0" y="1248188"/>
            <a:ext cx="2425003" cy="3136435"/>
            <a:chOff x="1311442" y="3040473"/>
            <a:chExt cx="2425003" cy="313643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91909D-44BE-1449-96B2-2D56FC5804EC}"/>
                </a:ext>
              </a:extLst>
            </p:cNvPr>
            <p:cNvSpPr txBox="1"/>
            <p:nvPr/>
          </p:nvSpPr>
          <p:spPr>
            <a:xfrm>
              <a:off x="1311442" y="3040473"/>
              <a:ext cx="23566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sign goes in the sign field. </a:t>
              </a:r>
              <a:r>
                <a:rPr lang="en-US" sz="600" dirty="0"/>
                <a:t>duh.</a:t>
              </a:r>
              <a:endParaRPr lang="en-US" sz="2200" dirty="0"/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1585B9DE-0B69-4546-A385-789367570C34}"/>
                </a:ext>
              </a:extLst>
            </p:cNvPr>
            <p:cNvSpPr/>
            <p:nvPr/>
          </p:nvSpPr>
          <p:spPr>
            <a:xfrm rot="10800000" flipV="1">
              <a:off x="1853159" y="4104564"/>
              <a:ext cx="1883286" cy="2072344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4621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8" grpId="0"/>
      <p:bldP spid="20" grpId="0"/>
      <p:bldP spid="21" grpId="0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02728-60E0-F740-BBF7-E483F3A0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D0C81-64F4-3B4D-8305-20134481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>
            <a:normAutofit/>
          </a:bodyPr>
          <a:lstStyle/>
          <a:p>
            <a:r>
              <a:rPr lang="en-US" dirty="0"/>
              <a:t>the exponent is </a:t>
            </a:r>
            <a:r>
              <a:rPr lang="en-US" b="1" dirty="0"/>
              <a:t>a completely separate number.</a:t>
            </a:r>
          </a:p>
          <a:p>
            <a:r>
              <a:rPr lang="en-US" dirty="0"/>
              <a:t>it is also a </a:t>
            </a:r>
            <a:r>
              <a:rPr lang="en-US" i="1" dirty="0"/>
              <a:t>baffling number. </a:t>
            </a:r>
            <a:r>
              <a:rPr lang="en-US" dirty="0"/>
              <a:t>they did this for Sorting Reasons™️.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9031C-27DE-9C4B-B3D3-C7135D4F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3D6DD-2326-8C43-955B-BCF40D10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4F7AE-454F-8143-868E-05EA55716015}"/>
              </a:ext>
            </a:extLst>
          </p:cNvPr>
          <p:cNvSpPr txBox="1"/>
          <p:nvPr/>
        </p:nvSpPr>
        <p:spPr>
          <a:xfrm>
            <a:off x="381000" y="2590311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×2</a:t>
            </a:r>
            <a:r>
              <a:rPr lang="en-US" sz="40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470A6-13E3-0847-A4C6-BC56CC15F0FF}"/>
              </a:ext>
            </a:extLst>
          </p:cNvPr>
          <p:cNvSpPr txBox="1"/>
          <p:nvPr/>
        </p:nvSpPr>
        <p:spPr>
          <a:xfrm>
            <a:off x="381000" y="3194410"/>
            <a:ext cx="1773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×2</a:t>
            </a:r>
            <a:r>
              <a:rPr lang="en-US" sz="40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-126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AC3FA-0905-E74B-8532-99406D6DDFC6}"/>
              </a:ext>
            </a:extLst>
          </p:cNvPr>
          <p:cNvSpPr txBox="1"/>
          <p:nvPr/>
        </p:nvSpPr>
        <p:spPr>
          <a:xfrm>
            <a:off x="381000" y="1986212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×2</a:t>
            </a:r>
            <a:r>
              <a:rPr lang="en-US" sz="40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13779-5FDD-B042-B658-D809886C90F8}"/>
              </a:ext>
            </a:extLst>
          </p:cNvPr>
          <p:cNvSpPr txBox="1"/>
          <p:nvPr/>
        </p:nvSpPr>
        <p:spPr>
          <a:xfrm>
            <a:off x="381000" y="3784094"/>
            <a:ext cx="1773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×2</a:t>
            </a:r>
            <a:r>
              <a:rPr lang="en-US" sz="40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+127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DBB70-A665-CD4E-A5D0-1699AD42C82D}"/>
              </a:ext>
            </a:extLst>
          </p:cNvPr>
          <p:cNvSpPr txBox="1"/>
          <p:nvPr/>
        </p:nvSpPr>
        <p:spPr>
          <a:xfrm>
            <a:off x="381000" y="14859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This…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EB2D7F-0062-4842-A66D-ACFEF0B5FC3A}"/>
              </a:ext>
            </a:extLst>
          </p:cNvPr>
          <p:cNvSpPr txBox="1"/>
          <p:nvPr/>
        </p:nvSpPr>
        <p:spPr>
          <a:xfrm>
            <a:off x="1760249" y="1495994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is stored as…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F5A5BE-090B-8F4A-91EA-D72C299FF790}"/>
              </a:ext>
            </a:extLst>
          </p:cNvPr>
          <p:cNvSpPr txBox="1"/>
          <p:nvPr/>
        </p:nvSpPr>
        <p:spPr>
          <a:xfrm>
            <a:off x="2011013" y="1997055"/>
            <a:ext cx="1044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127</a:t>
            </a:r>
            <a:endParaRPr lang="en-US" sz="4000" b="1" baseline="30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6935A3-63E0-1142-A17E-83A4B6932177}"/>
              </a:ext>
            </a:extLst>
          </p:cNvPr>
          <p:cNvSpPr txBox="1"/>
          <p:nvPr/>
        </p:nvSpPr>
        <p:spPr>
          <a:xfrm>
            <a:off x="2011013" y="2600405"/>
            <a:ext cx="1044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134</a:t>
            </a:r>
            <a:endParaRPr lang="en-US" sz="4000" b="1" baseline="30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4F330-840E-D244-A616-7341E804DE99}"/>
              </a:ext>
            </a:extLst>
          </p:cNvPr>
          <p:cNvSpPr txBox="1"/>
          <p:nvPr/>
        </p:nvSpPr>
        <p:spPr>
          <a:xfrm>
            <a:off x="2011013" y="3203755"/>
            <a:ext cx="1044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4000" b="1" baseline="30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4EB1B2-931E-7C44-B933-E2780D21DB7D}"/>
              </a:ext>
            </a:extLst>
          </p:cNvPr>
          <p:cNvSpPr txBox="1"/>
          <p:nvPr/>
        </p:nvSpPr>
        <p:spPr>
          <a:xfrm>
            <a:off x="2011013" y="3807105"/>
            <a:ext cx="1044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254</a:t>
            </a:r>
            <a:endParaRPr lang="en-US" sz="4000" b="1" baseline="30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546D17-21B3-A340-8CED-BFAF1CF519F9}"/>
              </a:ext>
            </a:extLst>
          </p:cNvPr>
          <p:cNvSpPr txBox="1"/>
          <p:nvPr/>
        </p:nvSpPr>
        <p:spPr>
          <a:xfrm>
            <a:off x="4007717" y="2114821"/>
            <a:ext cx="42273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</a:t>
            </a:r>
            <a:r>
              <a:rPr lang="en-US" sz="2200" b="1" dirty="0"/>
              <a:t>biased notation.</a:t>
            </a:r>
            <a:endParaRPr lang="en-US" sz="2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61CDED-C51F-FB4C-9C72-85360F1DC823}"/>
              </a:ext>
            </a:extLst>
          </p:cNvPr>
          <p:cNvSpPr txBox="1"/>
          <p:nvPr/>
        </p:nvSpPr>
        <p:spPr>
          <a:xfrm>
            <a:off x="3479800" y="2711040"/>
            <a:ext cx="528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get the number you put into the exponent field, you </a:t>
            </a:r>
            <a:r>
              <a:rPr lang="en-US" sz="2200" b="1" dirty="0"/>
              <a:t>add a bias constant.</a:t>
            </a:r>
            <a:endParaRPr lang="en-US" sz="2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B99F11-55DD-1B46-A91A-2F0693AD3ADF}"/>
              </a:ext>
            </a:extLst>
          </p:cNvPr>
          <p:cNvSpPr txBox="1"/>
          <p:nvPr/>
        </p:nvSpPr>
        <p:spPr>
          <a:xfrm>
            <a:off x="3454400" y="3645813"/>
            <a:ext cx="528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 single-precision floats, that's </a:t>
            </a:r>
            <a:r>
              <a:rPr lang="en-US" sz="2200" b="1" dirty="0"/>
              <a:t>127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58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to check out in 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go to Tools &gt; Floating Point Representation</a:t>
            </a:r>
          </a:p>
          <a:p>
            <a:r>
              <a:rPr lang="en-US" dirty="0"/>
              <a:t>it's an interactive thing! change any box and hit enter!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70987"/>
            <a:ext cx="7315200" cy="402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115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130C1-1504-0447-86E3-D9AE854B4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Decoding and encoding bitfields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790581-415E-354D-90AC-6E3C355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C94A-B3E3-254A-9B57-6FB5DDB1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7190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A245-5668-B24A-89ED-A35123F8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Bitfield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560F-D677-8C44-B360-439293047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dirty="0"/>
              <a:t>when you want to use a bitfield, you must have a specification for the </a:t>
            </a:r>
            <a:r>
              <a:rPr lang="en-US" b="1" dirty="0"/>
              <a:t>positions and sizes</a:t>
            </a:r>
            <a:r>
              <a:rPr lang="en-US" dirty="0"/>
              <a:t> of each value (each field).</a:t>
            </a:r>
          </a:p>
          <a:p>
            <a:r>
              <a:rPr lang="en-US" dirty="0"/>
              <a:t>they typically look something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E4311-73E6-104C-BDFD-264DDC01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D8D33-1E6E-404D-80FE-C4EA501C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4E8A26-3D64-F142-9C5A-E1EE9707A2FE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2373157"/>
          <a:ext cx="8192239" cy="106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6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6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26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26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26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76255">
                <a:tc>
                  <a:txBody>
                    <a:bodyPr/>
                    <a:lstStyle/>
                    <a:p>
                      <a:r>
                        <a:rPr lang="en-US" sz="2400" dirty="0"/>
                        <a:t>31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26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25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20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16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15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11</a:t>
                      </a: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10</a:t>
                      </a: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6</a:t>
                      </a: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5</a:t>
                      </a: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/>
                        <a:t>opcode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 err="1"/>
                        <a:t>rs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 err="1"/>
                        <a:t>rt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latin typeface="+mn-lt"/>
                          <a:ea typeface="Consolas" charset="0"/>
                          <a:cs typeface="Consolas" charset="0"/>
                        </a:rPr>
                        <a:t>rd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latin typeface="+mn-lt"/>
                          <a:ea typeface="Consolas" charset="0"/>
                          <a:cs typeface="Consolas" charset="0"/>
                        </a:rPr>
                        <a:t>shamt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latin typeface="+mn-lt"/>
                          <a:ea typeface="Consolas" charset="0"/>
                          <a:cs typeface="Consolas" charset="0"/>
                        </a:rPr>
                        <a:t>funct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CBE5FA4E-73D2-3541-8E33-C74FECBEA079}"/>
              </a:ext>
            </a:extLst>
          </p:cNvPr>
          <p:cNvGrpSpPr/>
          <p:nvPr/>
        </p:nvGrpSpPr>
        <p:grpSpPr>
          <a:xfrm>
            <a:off x="1219200" y="1638300"/>
            <a:ext cx="7649806" cy="748839"/>
            <a:chOff x="1219200" y="1931948"/>
            <a:chExt cx="7649806" cy="748839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58B022B-E0BB-AB47-AD98-81D1E1FF72B2}"/>
                </a:ext>
              </a:extLst>
            </p:cNvPr>
            <p:cNvCxnSpPr>
              <a:cxnSpLocks/>
            </p:cNvCxnSpPr>
            <p:nvPr/>
          </p:nvCxnSpPr>
          <p:spPr>
            <a:xfrm>
              <a:off x="1752600" y="2324100"/>
              <a:ext cx="0" cy="3427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BD04284-F3DF-9849-9472-47F895B6CE87}"/>
                </a:ext>
              </a:extLst>
            </p:cNvPr>
            <p:cNvCxnSpPr>
              <a:cxnSpLocks/>
            </p:cNvCxnSpPr>
            <p:nvPr/>
          </p:nvCxnSpPr>
          <p:spPr>
            <a:xfrm>
              <a:off x="2971800" y="2338082"/>
              <a:ext cx="0" cy="3427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0793FF9-C202-C84D-B6B4-FFB97891162B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0" y="2338082"/>
              <a:ext cx="0" cy="3427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53FC201-39CD-6143-914B-B182EF7334AE}"/>
                </a:ext>
              </a:extLst>
            </p:cNvPr>
            <p:cNvCxnSpPr>
              <a:cxnSpLocks/>
            </p:cNvCxnSpPr>
            <p:nvPr/>
          </p:nvCxnSpPr>
          <p:spPr>
            <a:xfrm>
              <a:off x="5638800" y="2338082"/>
              <a:ext cx="0" cy="3427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EB9E210-3FFF-5E46-B59F-C5E95888669C}"/>
                </a:ext>
              </a:extLst>
            </p:cNvPr>
            <p:cNvCxnSpPr>
              <a:cxnSpLocks/>
            </p:cNvCxnSpPr>
            <p:nvPr/>
          </p:nvCxnSpPr>
          <p:spPr>
            <a:xfrm>
              <a:off x="7086600" y="2338082"/>
              <a:ext cx="0" cy="3427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FBC99A3-9BAB-104B-B413-A9DD3BAA4D72}"/>
                </a:ext>
              </a:extLst>
            </p:cNvPr>
            <p:cNvCxnSpPr>
              <a:cxnSpLocks/>
            </p:cNvCxnSpPr>
            <p:nvPr/>
          </p:nvCxnSpPr>
          <p:spPr>
            <a:xfrm>
              <a:off x="8425070" y="2338082"/>
              <a:ext cx="0" cy="3427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ECE4D59-D8BF-2643-84BA-5C6E8990847D}"/>
                </a:ext>
              </a:extLst>
            </p:cNvPr>
            <p:cNvSpPr txBox="1"/>
            <p:nvPr/>
          </p:nvSpPr>
          <p:spPr>
            <a:xfrm>
              <a:off x="1219200" y="1931948"/>
              <a:ext cx="76498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</a:t>
              </a:r>
              <a:r>
                <a:rPr lang="en-US" sz="2200" b="1" dirty="0"/>
                <a:t>lower (right) </a:t>
              </a:r>
              <a:r>
                <a:rPr lang="en-US" sz="2200" dirty="0"/>
                <a:t>bit number of each field is its </a:t>
              </a:r>
              <a:r>
                <a:rPr lang="en-US" sz="2200" b="1" dirty="0"/>
                <a:t>position.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E4B714D-F6A2-6548-8CDD-78AC0AC40E60}"/>
              </a:ext>
            </a:extLst>
          </p:cNvPr>
          <p:cNvSpPr txBox="1"/>
          <p:nvPr/>
        </p:nvSpPr>
        <p:spPr>
          <a:xfrm>
            <a:off x="304800" y="3619500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position </a:t>
            </a:r>
            <a:r>
              <a:rPr lang="en-US" sz="2200" dirty="0"/>
              <a:t>is </a:t>
            </a:r>
            <a:r>
              <a:rPr lang="en-US" sz="2200" b="1" dirty="0"/>
              <a:t>how far you have to shift for that field.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2EC95F-525D-644D-AE66-97759C83117E}"/>
              </a:ext>
            </a:extLst>
          </p:cNvPr>
          <p:cNvSpPr txBox="1"/>
          <p:nvPr/>
        </p:nvSpPr>
        <p:spPr>
          <a:xfrm>
            <a:off x="1325206" y="4181964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also need to know the </a:t>
            </a:r>
            <a:r>
              <a:rPr lang="en-US" sz="2200" b="1" dirty="0"/>
              <a:t>size</a:t>
            </a:r>
            <a:r>
              <a:rPr lang="en-US" sz="2200" dirty="0"/>
              <a:t> of the field (in </a:t>
            </a:r>
            <a:r>
              <a:rPr lang="en-US" sz="2200" b="1" dirty="0"/>
              <a:t>bits</a:t>
            </a:r>
            <a:r>
              <a:rPr lang="en-US" sz="2200" dirty="0"/>
              <a:t>).</a:t>
            </a:r>
            <a:endParaRPr lang="en-US" sz="2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7A2661-DDF8-BC45-9476-C0D46E9A85E2}"/>
              </a:ext>
            </a:extLst>
          </p:cNvPr>
          <p:cNvSpPr txBox="1"/>
          <p:nvPr/>
        </p:nvSpPr>
        <p:spPr>
          <a:xfrm>
            <a:off x="889551" y="4739462"/>
            <a:ext cx="71751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from the size, you can compute the </a:t>
            </a:r>
            <a:r>
              <a:rPr lang="en-US" sz="2200" b="1" dirty="0"/>
              <a:t>mask</a:t>
            </a:r>
            <a:r>
              <a:rPr lang="en-US" sz="2200" dirty="0"/>
              <a:t> for each field.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983135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6129-DA29-A94F-BFB1-763D2B4C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Shift'n'mask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A0628-B9B7-C94C-9495-E8D4A325A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here's the specification for our floats: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36675-D3C7-7B46-AA5E-AB3A3BB8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45E5A-B652-CA47-91B0-2858B47F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F4C39B-AC59-6C44-9DFE-72C9CBD70AB2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285822"/>
          <a:ext cx="8229600" cy="101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39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30</a:t>
                      </a: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23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22</a:t>
                      </a: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414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/>
                        <a:t>S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exponent</a:t>
                      </a:r>
                      <a:endParaRPr lang="en-US" sz="24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latin typeface="+mn-lt"/>
                          <a:ea typeface="Consolas" charset="0"/>
                          <a:cs typeface="Consolas" charset="0"/>
                        </a:rPr>
                        <a:t>significand</a:t>
                      </a:r>
                      <a:r>
                        <a:rPr lang="en-US" sz="1200" b="1" dirty="0">
                          <a:latin typeface="+mn-lt"/>
                          <a:ea typeface="Consolas" charset="0"/>
                          <a:cs typeface="Consolas" charset="0"/>
                        </a:rPr>
                        <a:t>?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AF8E0C8-FA0B-1041-986C-32B4FD63BBED}"/>
              </a:ext>
            </a:extLst>
          </p:cNvPr>
          <p:cNvSpPr txBox="1"/>
          <p:nvPr/>
        </p:nvSpPr>
        <p:spPr>
          <a:xfrm>
            <a:off x="228600" y="2375596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to extract </a:t>
            </a:r>
            <a:r>
              <a:rPr lang="en-US" sz="2200" b="1" dirty="0">
                <a:solidFill>
                  <a:srgbClr val="FF0000"/>
                </a:solidFill>
              </a:rPr>
              <a:t>one field </a:t>
            </a:r>
            <a:r>
              <a:rPr lang="en-US" sz="2200" dirty="0">
                <a:solidFill>
                  <a:srgbClr val="FF0000"/>
                </a:solidFill>
              </a:rPr>
              <a:t>from a bitfield: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 </a:t>
            </a:r>
            <a:r>
              <a:rPr lang="en-US" sz="2200" dirty="0"/>
              <a:t>1. shift right by its position</a:t>
            </a:r>
          </a:p>
          <a:p>
            <a:r>
              <a:rPr lang="en-US" sz="2200" dirty="0"/>
              <a:t>    2. isolate the lower </a:t>
            </a:r>
            <a:r>
              <a:rPr lang="en-US" sz="2200" i="1" dirty="0"/>
              <a:t>size</a:t>
            </a:r>
            <a:r>
              <a:rPr lang="en-US" sz="2200" dirty="0"/>
              <a:t> bits with a mask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A008F9-228F-014D-AAD8-5F1E95029816}"/>
              </a:ext>
            </a:extLst>
          </p:cNvPr>
          <p:cNvSpPr txBox="1"/>
          <p:nvPr/>
        </p:nvSpPr>
        <p:spPr>
          <a:xfrm>
            <a:off x="609600" y="3571821"/>
            <a:ext cx="5311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= (f &gt;&gt;   ) &amp;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2DFE7F-2EEF-6446-A393-972ED4496AA9}"/>
              </a:ext>
            </a:extLst>
          </p:cNvPr>
          <p:cNvSpPr txBox="1"/>
          <p:nvPr/>
        </p:nvSpPr>
        <p:spPr>
          <a:xfrm>
            <a:off x="4495800" y="3571821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E93154-C408-914F-BB24-56C6AFA386A4}"/>
              </a:ext>
            </a:extLst>
          </p:cNvPr>
          <p:cNvSpPr txBox="1"/>
          <p:nvPr/>
        </p:nvSpPr>
        <p:spPr>
          <a:xfrm>
            <a:off x="5666533" y="3571821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0x1</a:t>
            </a:r>
            <a:endParaRPr lang="en-US" sz="2800" i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C91B49-6734-A84A-A98D-BF2C0614164C}"/>
              </a:ext>
            </a:extLst>
          </p:cNvPr>
          <p:cNvSpPr txBox="1"/>
          <p:nvPr/>
        </p:nvSpPr>
        <p:spPr>
          <a:xfrm>
            <a:off x="609600" y="4014046"/>
            <a:ext cx="5311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= (f &gt;&gt;   ) &amp;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890F9-BB8E-C14D-967A-36788787E9C9}"/>
              </a:ext>
            </a:extLst>
          </p:cNvPr>
          <p:cNvSpPr txBox="1"/>
          <p:nvPr/>
        </p:nvSpPr>
        <p:spPr>
          <a:xfrm>
            <a:off x="4495800" y="4014046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38059-D502-1D4C-8B0A-DE3F7D81E20F}"/>
              </a:ext>
            </a:extLst>
          </p:cNvPr>
          <p:cNvSpPr txBox="1"/>
          <p:nvPr/>
        </p:nvSpPr>
        <p:spPr>
          <a:xfrm>
            <a:off x="5661368" y="4014046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0xFF</a:t>
            </a:r>
            <a:endParaRPr lang="en-US" sz="2800" i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FD77ED-D426-DC4B-B056-6B0B34585AE5}"/>
              </a:ext>
            </a:extLst>
          </p:cNvPr>
          <p:cNvSpPr txBox="1"/>
          <p:nvPr/>
        </p:nvSpPr>
        <p:spPr>
          <a:xfrm>
            <a:off x="609600" y="4471063"/>
            <a:ext cx="5311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significand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= (f &gt;&gt;  )  &amp;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1A62EB-63D4-D34C-8910-82D55CD54F91}"/>
              </a:ext>
            </a:extLst>
          </p:cNvPr>
          <p:cNvSpPr txBox="1"/>
          <p:nvPr/>
        </p:nvSpPr>
        <p:spPr>
          <a:xfrm>
            <a:off x="4495800" y="447106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E5DC49-3AC7-954A-830F-9A5007077F5B}"/>
              </a:ext>
            </a:extLst>
          </p:cNvPr>
          <p:cNvSpPr txBox="1"/>
          <p:nvPr/>
        </p:nvSpPr>
        <p:spPr>
          <a:xfrm>
            <a:off x="5661368" y="4471063"/>
            <a:ext cx="1762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0x7FFFFF</a:t>
            </a:r>
            <a:endParaRPr lang="en-US" sz="2800" i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C6E829-8A8B-B749-BC98-4FD6B1F5A9F5}"/>
              </a:ext>
            </a:extLst>
          </p:cNvPr>
          <p:cNvSpPr txBox="1"/>
          <p:nvPr/>
        </p:nvSpPr>
        <p:spPr>
          <a:xfrm>
            <a:off x="2663845" y="5033546"/>
            <a:ext cx="3047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(shifting right by 0 is optional.)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8737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80C8-58FA-1042-A154-4DE2F881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bitwise operations down, two to go…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4E5E4-34B5-C24F-93BA-D482D55F8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843228"/>
          </a:xfrm>
        </p:spPr>
        <p:txBody>
          <a:bodyPr/>
          <a:lstStyle/>
          <a:p>
            <a:r>
              <a:rPr lang="en-US" dirty="0"/>
              <a:t>what's the opposite of right shift?</a:t>
            </a:r>
          </a:p>
          <a:p>
            <a:r>
              <a:rPr lang="en-US" dirty="0"/>
              <a:t>what's the "opposite" of AND?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8070C-5594-0B4D-8B13-8B088F4F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CE978-EAB7-EA4A-A2C9-983E4172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620F1-F441-5B4B-9339-76566CE83BBD}"/>
              </a:ext>
            </a:extLst>
          </p:cNvPr>
          <p:cNvSpPr txBox="1"/>
          <p:nvPr/>
        </p:nvSpPr>
        <p:spPr>
          <a:xfrm>
            <a:off x="304800" y="2344187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to encode </a:t>
            </a:r>
            <a:r>
              <a:rPr lang="en-US" sz="2200" b="1" dirty="0">
                <a:solidFill>
                  <a:srgbClr val="FF0000"/>
                </a:solidFill>
              </a:rPr>
              <a:t>multiple values</a:t>
            </a:r>
            <a:r>
              <a:rPr lang="en-US" sz="2200" dirty="0">
                <a:solidFill>
                  <a:srgbClr val="FF0000"/>
                </a:solidFill>
              </a:rPr>
              <a:t> into a bitfield: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 </a:t>
            </a:r>
            <a:r>
              <a:rPr lang="en-US" sz="2200" dirty="0"/>
              <a:t>1. shift each field </a:t>
            </a:r>
            <a:r>
              <a:rPr lang="en-US" sz="2200" i="1" dirty="0"/>
              <a:t>left</a:t>
            </a:r>
            <a:r>
              <a:rPr lang="en-US" sz="2200" dirty="0"/>
              <a:t> by its position</a:t>
            </a:r>
          </a:p>
          <a:p>
            <a:r>
              <a:rPr lang="en-US" sz="2200" dirty="0"/>
              <a:t>    2. OR the resulting shifted values together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243FA-37D4-D346-B4DB-F7D0BA63A054}"/>
              </a:ext>
            </a:extLst>
          </p:cNvPr>
          <p:cNvSpPr txBox="1"/>
          <p:nvPr/>
        </p:nvSpPr>
        <p:spPr>
          <a:xfrm>
            <a:off x="58994" y="3467100"/>
            <a:ext cx="59608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&lt;&lt;   ) | </a:t>
            </a:r>
          </a:p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(</a:t>
            </a:r>
            <a:r>
              <a:rPr lang="en-US" sz="2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&lt;&lt;   ) | </a:t>
            </a:r>
          </a:p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(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significand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&lt;&lt;   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0C67F0-6E36-ED45-BC7E-BECFA3238729}"/>
              </a:ext>
            </a:extLst>
          </p:cNvPr>
          <p:cNvSpPr txBox="1"/>
          <p:nvPr/>
        </p:nvSpPr>
        <p:spPr>
          <a:xfrm>
            <a:off x="3931805" y="346710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74A347-CA1D-234E-902E-16F0DCC838E7}"/>
              </a:ext>
            </a:extLst>
          </p:cNvPr>
          <p:cNvSpPr txBox="1"/>
          <p:nvPr/>
        </p:nvSpPr>
        <p:spPr>
          <a:xfrm>
            <a:off x="3931805" y="3919049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F63147-CEDE-C842-8E33-8512B24EE9C4}"/>
              </a:ext>
            </a:extLst>
          </p:cNvPr>
          <p:cNvSpPr txBox="1"/>
          <p:nvPr/>
        </p:nvSpPr>
        <p:spPr>
          <a:xfrm>
            <a:off x="3931805" y="432993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E2D1169-8CA2-BF40-B69C-43590D3BFE64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07314"/>
          <a:ext cx="8229600" cy="101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3986">
                <a:tc>
                  <a:txBody>
                    <a:bodyPr/>
                    <a:lstStyle/>
                    <a:p>
                      <a:r>
                        <a:rPr lang="en-US" sz="2400" dirty="0"/>
                        <a:t>31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30</a:t>
                      </a: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23</a:t>
                      </a:r>
                      <a:endParaRPr lang="en-US" sz="2400" dirty="0">
                        <a:latin typeface="Segoe UI" charset="0"/>
                        <a:ea typeface="Segoe UI" charset="0"/>
                        <a:cs typeface="Segoe UI" charset="0"/>
                      </a:endParaRP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22</a:t>
                      </a:r>
                    </a:p>
                  </a:txBody>
                  <a:tcPr marL="58307" marR="58307" marT="58307" marB="58307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Segoe UI" charset="0"/>
                          <a:ea typeface="Segoe UI" charset="0"/>
                          <a:cs typeface="Segoe UI" charset="0"/>
                        </a:rPr>
                        <a:t>0</a:t>
                      </a:r>
                    </a:p>
                  </a:txBody>
                  <a:tcPr marL="58307" marR="58307" marT="58307" marB="5830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414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/>
                        <a:t>S</a:t>
                      </a:r>
                      <a:endParaRPr lang="en-US" sz="27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exponent</a:t>
                      </a:r>
                      <a:endParaRPr lang="en-US" sz="2400" b="1" dirty="0">
                        <a:latin typeface="+mn-lt"/>
                        <a:ea typeface="Consolas" charset="0"/>
                        <a:cs typeface="Consolas" charset="0"/>
                      </a:endParaRPr>
                    </a:p>
                  </a:txBody>
                  <a:tcPr marL="107692" marR="107692" marT="53846" marB="538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latin typeface="+mn-lt"/>
                          <a:ea typeface="Consolas" charset="0"/>
                          <a:cs typeface="Consolas" charset="0"/>
                        </a:rPr>
                        <a:t>significand</a:t>
                      </a:r>
                    </a:p>
                  </a:txBody>
                  <a:tcPr marL="107692" marR="107692" marT="53846" marB="538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FCA0BC8-5001-E34D-B181-F422CC2B706F}"/>
              </a:ext>
            </a:extLst>
          </p:cNvPr>
          <p:cNvSpPr txBox="1"/>
          <p:nvPr/>
        </p:nvSpPr>
        <p:spPr>
          <a:xfrm>
            <a:off x="2598818" y="4838576"/>
            <a:ext cx="3047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(shifting left by 0 is optional.)</a:t>
            </a:r>
            <a:endParaRPr lang="en-US" sz="1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F1BF27-56FC-4146-AD5E-5F8198B0446F}"/>
              </a:ext>
            </a:extLst>
          </p:cNvPr>
          <p:cNvSpPr txBox="1"/>
          <p:nvPr/>
        </p:nvSpPr>
        <p:spPr>
          <a:xfrm>
            <a:off x="5444803" y="3884325"/>
            <a:ext cx="3047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let’s look at </a:t>
            </a:r>
            <a:r>
              <a:rPr lang="en-US" sz="2200" dirty="0" err="1"/>
              <a:t>Bitfields.java</a:t>
            </a:r>
            <a:r>
              <a:rPr lang="en-US" sz="2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29376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2A25-589D-DFC1-39F7-E3BA3F5A4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Fractional numbers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D0FFE-8F0D-815B-C2CE-F3FF10E3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7DF9A-CE36-CBE7-60AB-6B6B5A02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9088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ABE3-AAB7-844A-D661-3601EEEE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Fractional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E1F54-E0F8-DE8C-1FB1-634AF234F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fractional places are </a:t>
            </a:r>
            <a:r>
              <a:rPr lang="en-US" i="1" dirty="0"/>
              <a:t>negative</a:t>
            </a:r>
            <a:r>
              <a:rPr lang="en-US" dirty="0"/>
              <a:t> powers of the base.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48D55-F462-71D9-51C8-96880FE4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1AED6-655A-CEE2-5008-9458A673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hape 85">
            <a:extLst>
              <a:ext uri="{FF2B5EF4-FFF2-40B4-BE49-F238E27FC236}">
                <a16:creationId xmlns:a16="http://schemas.microsoft.com/office/drawing/2014/main" id="{6D623822-08FB-308E-F678-CB52947E8F50}"/>
              </a:ext>
            </a:extLst>
          </p:cNvPr>
          <p:cNvSpPr txBox="1"/>
          <p:nvPr/>
        </p:nvSpPr>
        <p:spPr>
          <a:xfrm>
            <a:off x="2411175" y="1498757"/>
            <a:ext cx="4065825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spc="1200" dirty="0">
                <a:latin typeface="Segoe UI" charset="0"/>
                <a:ea typeface="Segoe UI" charset="0"/>
                <a:cs typeface="Segoe UI" charset="0"/>
                <a:sym typeface="Trebuchet MS"/>
              </a:rPr>
              <a:t>1.234</a:t>
            </a:r>
          </a:p>
        </p:txBody>
      </p:sp>
      <p:grpSp>
        <p:nvGrpSpPr>
          <p:cNvPr id="8" name="Shape 86">
            <a:extLst>
              <a:ext uri="{FF2B5EF4-FFF2-40B4-BE49-F238E27FC236}">
                <a16:creationId xmlns:a16="http://schemas.microsoft.com/office/drawing/2014/main" id="{FEFBDA60-3AA3-A5D1-A316-6A905FFD12DE}"/>
              </a:ext>
            </a:extLst>
          </p:cNvPr>
          <p:cNvGrpSpPr/>
          <p:nvPr/>
        </p:nvGrpSpPr>
        <p:grpSpPr>
          <a:xfrm>
            <a:off x="2522928" y="2973901"/>
            <a:ext cx="3756520" cy="725849"/>
            <a:chOff x="2580860" y="2996275"/>
            <a:chExt cx="3756520" cy="725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Shape 87">
                  <a:extLst>
                    <a:ext uri="{FF2B5EF4-FFF2-40B4-BE49-F238E27FC236}">
                      <a16:creationId xmlns:a16="http://schemas.microsoft.com/office/drawing/2014/main" id="{35CC8875-3A04-979A-70F5-E54C8AC8ED55}"/>
                    </a:ext>
                  </a:extLst>
                </p:cNvPr>
                <p:cNvSpPr txBox="1"/>
                <p:nvPr/>
              </p:nvSpPr>
              <p:spPr>
                <a:xfrm>
                  <a:off x="5643480" y="2996275"/>
                  <a:ext cx="693900" cy="51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" sz="2200" i="1" dirty="0" smtClean="0">
                                <a:latin typeface="Cambria Math" panose="02040503050406030204" pitchFamily="18" charset="0"/>
                                <a:cs typeface="Segoe UI" charset="0"/>
                                <a:sym typeface="Trebuchet M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1000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b="0" i="0" dirty="0" smtClean="0">
                            <a:cs typeface="Segoe UI" charset="0"/>
                            <a:sym typeface="Trebuchet MS"/>
                          </a:rPr>
                          <m:t>s</m:t>
                        </m:r>
                      </m:oMath>
                    </m:oMathPara>
                  </a14:m>
                  <a:endParaRPr lang="en" sz="2200" dirty="0">
                    <a:ea typeface="Segoe UI" charset="0"/>
                    <a:cs typeface="Segoe UI" charset="0"/>
                    <a:sym typeface="Trebuchet MS"/>
                  </a:endParaRPr>
                </a:p>
              </p:txBody>
            </p:sp>
          </mc:Choice>
          <mc:Fallback xmlns="">
            <p:sp>
              <p:nvSpPr>
                <p:cNvPr id="9" name="Shape 87">
                  <a:extLst>
                    <a:ext uri="{FF2B5EF4-FFF2-40B4-BE49-F238E27FC236}">
                      <a16:creationId xmlns:a16="http://schemas.microsoft.com/office/drawing/2014/main" id="{35CC8875-3A04-979A-70F5-E54C8AC8ED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3480" y="2996275"/>
                  <a:ext cx="693900" cy="517800"/>
                </a:xfrm>
                <a:prstGeom prst="rect">
                  <a:avLst/>
                </a:prstGeom>
                <a:blipFill>
                  <a:blip r:embed="rId3"/>
                  <a:stretch>
                    <a:fillRect l="-25000" r="-10714" b="-6190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Shape 88">
                  <a:extLst>
                    <a:ext uri="{FF2B5EF4-FFF2-40B4-BE49-F238E27FC236}">
                      <a16:creationId xmlns:a16="http://schemas.microsoft.com/office/drawing/2014/main" id="{2B0E237A-8958-FEB4-D59C-9C614B8E77CB}"/>
                    </a:ext>
                  </a:extLst>
                </p:cNvPr>
                <p:cNvSpPr txBox="1"/>
                <p:nvPr/>
              </p:nvSpPr>
              <p:spPr>
                <a:xfrm>
                  <a:off x="4752028" y="2996275"/>
                  <a:ext cx="693900" cy="51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" sz="2200" i="1" dirty="0" smtClean="0">
                                <a:latin typeface="Cambria Math" panose="02040503050406030204" pitchFamily="18" charset="0"/>
                                <a:cs typeface="Segoe UI" charset="0"/>
                                <a:sym typeface="Trebuchet M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100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b="0" i="0" dirty="0" smtClean="0">
                            <a:cs typeface="Segoe UI" charset="0"/>
                            <a:sym typeface="Trebuchet MS"/>
                          </a:rPr>
                          <m:t>s</m:t>
                        </m:r>
                      </m:oMath>
                    </m:oMathPara>
                  </a14:m>
                  <a:endParaRPr lang="en" sz="2200" dirty="0">
                    <a:ea typeface="Segoe UI" charset="0"/>
                    <a:cs typeface="Segoe UI" charset="0"/>
                    <a:sym typeface="Trebuchet MS"/>
                  </a:endParaRPr>
                </a:p>
              </p:txBody>
            </p:sp>
          </mc:Choice>
          <mc:Fallback xmlns="">
            <p:sp>
              <p:nvSpPr>
                <p:cNvPr id="10" name="Shape 88">
                  <a:extLst>
                    <a:ext uri="{FF2B5EF4-FFF2-40B4-BE49-F238E27FC236}">
                      <a16:creationId xmlns:a16="http://schemas.microsoft.com/office/drawing/2014/main" id="{2B0E237A-8958-FEB4-D59C-9C614B8E77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2028" y="2996275"/>
                  <a:ext cx="693900" cy="517800"/>
                </a:xfrm>
                <a:prstGeom prst="rect">
                  <a:avLst/>
                </a:prstGeom>
                <a:blipFill>
                  <a:blip r:embed="rId4"/>
                  <a:stretch>
                    <a:fillRect l="-14286" b="-6190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Shape 89">
                  <a:extLst>
                    <a:ext uri="{FF2B5EF4-FFF2-40B4-BE49-F238E27FC236}">
                      <a16:creationId xmlns:a16="http://schemas.microsoft.com/office/drawing/2014/main" id="{E13D65B7-A0A4-6886-AEF3-C36FB96D4ABB}"/>
                    </a:ext>
                  </a:extLst>
                </p:cNvPr>
                <p:cNvSpPr txBox="1"/>
                <p:nvPr/>
              </p:nvSpPr>
              <p:spPr>
                <a:xfrm>
                  <a:off x="3792255" y="2996275"/>
                  <a:ext cx="771900" cy="51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" sz="2200" i="1" dirty="0" smtClean="0">
                                <a:latin typeface="Cambria Math" panose="02040503050406030204" pitchFamily="18" charset="0"/>
                                <a:cs typeface="Segoe UI" charset="0"/>
                                <a:sym typeface="Trebuchet M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b="0" i="0" dirty="0" smtClean="0">
                            <a:cs typeface="Segoe UI" charset="0"/>
                            <a:sym typeface="Trebuchet MS"/>
                          </a:rPr>
                          <m:t>s</m:t>
                        </m:r>
                      </m:oMath>
                    </m:oMathPara>
                  </a14:m>
                  <a:endParaRPr lang="en" sz="2200" dirty="0">
                    <a:ea typeface="Segoe UI" charset="0"/>
                    <a:cs typeface="Segoe UI" charset="0"/>
                    <a:sym typeface="Trebuchet MS"/>
                  </a:endParaRPr>
                </a:p>
              </p:txBody>
            </p:sp>
          </mc:Choice>
          <mc:Fallback xmlns="">
            <p:sp>
              <p:nvSpPr>
                <p:cNvPr id="11" name="Shape 89">
                  <a:extLst>
                    <a:ext uri="{FF2B5EF4-FFF2-40B4-BE49-F238E27FC236}">
                      <a16:creationId xmlns:a16="http://schemas.microsoft.com/office/drawing/2014/main" id="{E13D65B7-A0A4-6886-AEF3-C36FB96D4A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2255" y="2996275"/>
                  <a:ext cx="771900" cy="517800"/>
                </a:xfrm>
                <a:prstGeom prst="rect">
                  <a:avLst/>
                </a:prstGeom>
                <a:blipFill>
                  <a:blip r:embed="rId5"/>
                  <a:stretch>
                    <a:fillRect b="-6190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Shape 90">
              <a:extLst>
                <a:ext uri="{FF2B5EF4-FFF2-40B4-BE49-F238E27FC236}">
                  <a16:creationId xmlns:a16="http://schemas.microsoft.com/office/drawing/2014/main" id="{B33BD644-CD54-6A6A-E0EC-BB5D7B0AE3D3}"/>
                </a:ext>
              </a:extLst>
            </p:cNvPr>
            <p:cNvSpPr txBox="1"/>
            <p:nvPr/>
          </p:nvSpPr>
          <p:spPr>
            <a:xfrm>
              <a:off x="2580860" y="3204324"/>
              <a:ext cx="912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1s</a:t>
              </a:r>
            </a:p>
          </p:txBody>
        </p:sp>
      </p:grpSp>
      <p:grpSp>
        <p:nvGrpSpPr>
          <p:cNvPr id="13" name="Shape 91">
            <a:extLst>
              <a:ext uri="{FF2B5EF4-FFF2-40B4-BE49-F238E27FC236}">
                <a16:creationId xmlns:a16="http://schemas.microsoft.com/office/drawing/2014/main" id="{0E2758B4-6E1D-D647-C04C-7E778D0D64EF}"/>
              </a:ext>
            </a:extLst>
          </p:cNvPr>
          <p:cNvGrpSpPr/>
          <p:nvPr/>
        </p:nvGrpSpPr>
        <p:grpSpPr>
          <a:xfrm>
            <a:off x="2635675" y="3976896"/>
            <a:ext cx="3562893" cy="414000"/>
            <a:chOff x="2693606" y="3436375"/>
            <a:chExt cx="3562893" cy="414000"/>
          </a:xfrm>
        </p:grpSpPr>
        <p:sp>
          <p:nvSpPr>
            <p:cNvPr id="14" name="Shape 92">
              <a:extLst>
                <a:ext uri="{FF2B5EF4-FFF2-40B4-BE49-F238E27FC236}">
                  <a16:creationId xmlns:a16="http://schemas.microsoft.com/office/drawing/2014/main" id="{2960878E-51C4-33E9-0D95-06CA921CA503}"/>
                </a:ext>
              </a:extLst>
            </p:cNvPr>
            <p:cNvSpPr txBox="1"/>
            <p:nvPr/>
          </p:nvSpPr>
          <p:spPr>
            <a:xfrm>
              <a:off x="5562599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-3</a:t>
              </a:r>
            </a:p>
          </p:txBody>
        </p:sp>
        <p:sp>
          <p:nvSpPr>
            <p:cNvPr id="15" name="Shape 93">
              <a:extLst>
                <a:ext uri="{FF2B5EF4-FFF2-40B4-BE49-F238E27FC236}">
                  <a16:creationId xmlns:a16="http://schemas.microsoft.com/office/drawing/2014/main" id="{A9D4DCA7-5137-4962-06D7-BC16CD2072D7}"/>
                </a:ext>
              </a:extLst>
            </p:cNvPr>
            <p:cNvSpPr txBox="1"/>
            <p:nvPr/>
          </p:nvSpPr>
          <p:spPr>
            <a:xfrm>
              <a:off x="4687042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-2</a:t>
              </a:r>
            </a:p>
          </p:txBody>
        </p:sp>
        <p:sp>
          <p:nvSpPr>
            <p:cNvPr id="16" name="Shape 94">
              <a:extLst>
                <a:ext uri="{FF2B5EF4-FFF2-40B4-BE49-F238E27FC236}">
                  <a16:creationId xmlns:a16="http://schemas.microsoft.com/office/drawing/2014/main" id="{CC970237-6631-2E3D-BD8A-930342940656}"/>
                </a:ext>
              </a:extLst>
            </p:cNvPr>
            <p:cNvSpPr txBox="1"/>
            <p:nvPr/>
          </p:nvSpPr>
          <p:spPr>
            <a:xfrm>
              <a:off x="3783818" y="3436375"/>
              <a:ext cx="7182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-1</a:t>
              </a:r>
            </a:p>
          </p:txBody>
        </p:sp>
        <p:sp>
          <p:nvSpPr>
            <p:cNvPr id="17" name="Shape 95">
              <a:extLst>
                <a:ext uri="{FF2B5EF4-FFF2-40B4-BE49-F238E27FC236}">
                  <a16:creationId xmlns:a16="http://schemas.microsoft.com/office/drawing/2014/main" id="{5265FE19-6AEC-67BD-1EB5-773BDB2906C6}"/>
                </a:ext>
              </a:extLst>
            </p:cNvPr>
            <p:cNvSpPr txBox="1"/>
            <p:nvPr/>
          </p:nvSpPr>
          <p:spPr>
            <a:xfrm>
              <a:off x="2693606" y="3436375"/>
              <a:ext cx="771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0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8D37951-AA5A-36D9-8E6B-42C7A7DE597F}"/>
              </a:ext>
            </a:extLst>
          </p:cNvPr>
          <p:cNvSpPr txBox="1"/>
          <p:nvPr/>
        </p:nvSpPr>
        <p:spPr>
          <a:xfrm>
            <a:off x="136635" y="1029488"/>
            <a:ext cx="25161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because we are using </a:t>
            </a:r>
            <a:r>
              <a:rPr lang="en-US" sz="2200" b="1" dirty="0"/>
              <a:t>decimal, </a:t>
            </a:r>
            <a:r>
              <a:rPr lang="en-US" sz="2200" dirty="0"/>
              <a:t>this is called the </a:t>
            </a:r>
            <a:r>
              <a:rPr lang="en-US" sz="2200" b="1" dirty="0"/>
              <a:t>decimal point, </a:t>
            </a:r>
            <a:r>
              <a:rPr lang="en-US" sz="2200" dirty="0"/>
              <a:t>but it has other names in other bases.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F02774D6-D90D-FD66-FB68-46E1DEFA4202}"/>
              </a:ext>
            </a:extLst>
          </p:cNvPr>
          <p:cNvSpPr/>
          <p:nvPr/>
        </p:nvSpPr>
        <p:spPr>
          <a:xfrm flipV="1">
            <a:off x="1981200" y="1508029"/>
            <a:ext cx="1563687" cy="1983672"/>
          </a:xfrm>
          <a:prstGeom prst="arc">
            <a:avLst>
              <a:gd name="adj1" fmla="val 21409929"/>
              <a:gd name="adj2" fmla="val 5763655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955AE4EA-56B5-3657-2317-74B6E7EE0AF6}"/>
              </a:ext>
            </a:extLst>
          </p:cNvPr>
          <p:cNvSpPr/>
          <p:nvPr/>
        </p:nvSpPr>
        <p:spPr>
          <a:xfrm rot="16200000">
            <a:off x="4760870" y="642572"/>
            <a:ext cx="390788" cy="2292978"/>
          </a:xfrm>
          <a:prstGeom prst="rightBrace">
            <a:avLst>
              <a:gd name="adj1" fmla="val 4809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448C81-3279-D946-7701-4121739FDC83}"/>
              </a:ext>
            </a:extLst>
          </p:cNvPr>
          <p:cNvSpPr txBox="1"/>
          <p:nvPr/>
        </p:nvSpPr>
        <p:spPr>
          <a:xfrm>
            <a:off x="6518002" y="792945"/>
            <a:ext cx="2628765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might have learned these as “decimal places” or “decimals” but </a:t>
            </a:r>
            <a:r>
              <a:rPr lang="en-US" sz="2200" b="1" dirty="0"/>
              <a:t>let’s use the term </a:t>
            </a:r>
            <a:r>
              <a:rPr lang="en-US" sz="2200" b="1" dirty="0">
                <a:solidFill>
                  <a:srgbClr val="FF0000"/>
                </a:solidFill>
              </a:rPr>
              <a:t>“fractional places” </a:t>
            </a:r>
            <a:r>
              <a:rPr lang="en-US" sz="1050" dirty="0"/>
              <a:t>because otherwise it gets real confusing if you say “decimals” when using binary. </a:t>
            </a:r>
            <a:r>
              <a:rPr lang="en-US" sz="1050" dirty="0" err="1"/>
              <a:t>aaaaaaaaaaaaa</a:t>
            </a:r>
            <a:endParaRPr lang="en-US" sz="2200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4C1F74B-A7B8-9CF3-188D-1267F8EB7823}"/>
              </a:ext>
            </a:extLst>
          </p:cNvPr>
          <p:cNvSpPr/>
          <p:nvPr/>
        </p:nvSpPr>
        <p:spPr>
          <a:xfrm flipH="1" flipV="1">
            <a:off x="4956264" y="1142090"/>
            <a:ext cx="3366017" cy="891261"/>
          </a:xfrm>
          <a:prstGeom prst="arc">
            <a:avLst>
              <a:gd name="adj1" fmla="val 21512"/>
              <a:gd name="adj2" fmla="val 5763655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01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19" grpId="0" animBg="1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665E5-C9CC-02C9-8EB2-69E02AEC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Fractional places, </a:t>
            </a:r>
            <a:r>
              <a:rPr lang="en-US" i="1" dirty="0"/>
              <a:t>in binary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A035B-F109-9C26-21BF-C3B65245A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18261"/>
          </a:xfrm>
        </p:spPr>
        <p:txBody>
          <a:bodyPr/>
          <a:lstStyle/>
          <a:p>
            <a:r>
              <a:rPr lang="en-US" i="1" dirty="0"/>
              <a:t>of course</a:t>
            </a:r>
            <a:r>
              <a:rPr lang="en-US" dirty="0"/>
              <a:t> this works fine in binary too.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BCE7-FE98-486D-05DB-1603E35E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A0403-BB2A-248D-1877-EA5C5BBD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Shape 86">
            <a:extLst>
              <a:ext uri="{FF2B5EF4-FFF2-40B4-BE49-F238E27FC236}">
                <a16:creationId xmlns:a16="http://schemas.microsoft.com/office/drawing/2014/main" id="{A43C545A-E294-6D33-85FE-1ACC3B6E6A8C}"/>
              </a:ext>
            </a:extLst>
          </p:cNvPr>
          <p:cNvGrpSpPr/>
          <p:nvPr/>
        </p:nvGrpSpPr>
        <p:grpSpPr>
          <a:xfrm>
            <a:off x="492753" y="2427644"/>
            <a:ext cx="3756520" cy="725849"/>
            <a:chOff x="2580860" y="2996275"/>
            <a:chExt cx="3756520" cy="725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Shape 87">
                  <a:extLst>
                    <a:ext uri="{FF2B5EF4-FFF2-40B4-BE49-F238E27FC236}">
                      <a16:creationId xmlns:a16="http://schemas.microsoft.com/office/drawing/2014/main" id="{8A0A44F5-78FE-20B6-EBBA-792BF9B0607D}"/>
                    </a:ext>
                  </a:extLst>
                </p:cNvPr>
                <p:cNvSpPr txBox="1"/>
                <p:nvPr/>
              </p:nvSpPr>
              <p:spPr>
                <a:xfrm>
                  <a:off x="5643480" y="2996275"/>
                  <a:ext cx="693900" cy="51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" sz="2200" i="1" dirty="0" smtClean="0">
                                <a:latin typeface="Cambria Math" panose="02040503050406030204" pitchFamily="18" charset="0"/>
                                <a:cs typeface="Segoe UI" charset="0"/>
                                <a:sym typeface="Trebuchet M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8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b="0" i="0" dirty="0" smtClean="0">
                            <a:cs typeface="Segoe UI" charset="0"/>
                            <a:sym typeface="Trebuchet MS"/>
                          </a:rPr>
                          <m:t>s</m:t>
                        </m:r>
                      </m:oMath>
                    </m:oMathPara>
                  </a14:m>
                  <a:endParaRPr lang="en" sz="2200" dirty="0">
                    <a:ea typeface="Segoe UI" charset="0"/>
                    <a:cs typeface="Segoe UI" charset="0"/>
                    <a:sym typeface="Trebuchet MS"/>
                  </a:endParaRPr>
                </a:p>
              </p:txBody>
            </p:sp>
          </mc:Choice>
          <mc:Fallback xmlns="">
            <p:sp>
              <p:nvSpPr>
                <p:cNvPr id="8" name="Shape 87">
                  <a:extLst>
                    <a:ext uri="{FF2B5EF4-FFF2-40B4-BE49-F238E27FC236}">
                      <a16:creationId xmlns:a16="http://schemas.microsoft.com/office/drawing/2014/main" id="{8A0A44F5-78FE-20B6-EBBA-792BF9B060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3480" y="2996275"/>
                  <a:ext cx="693900" cy="517800"/>
                </a:xfrm>
                <a:prstGeom prst="rect">
                  <a:avLst/>
                </a:prstGeom>
                <a:blipFill>
                  <a:blip r:embed="rId3"/>
                  <a:stretch>
                    <a:fillRect b="-658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Shape 88">
                  <a:extLst>
                    <a:ext uri="{FF2B5EF4-FFF2-40B4-BE49-F238E27FC236}">
                      <a16:creationId xmlns:a16="http://schemas.microsoft.com/office/drawing/2014/main" id="{CCFAF043-6B3D-26F7-E657-09B2E44FE47E}"/>
                    </a:ext>
                  </a:extLst>
                </p:cNvPr>
                <p:cNvSpPr txBox="1"/>
                <p:nvPr/>
              </p:nvSpPr>
              <p:spPr>
                <a:xfrm>
                  <a:off x="4849254" y="2996275"/>
                  <a:ext cx="693900" cy="51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" sz="2200" i="1" dirty="0" smtClean="0">
                                <a:latin typeface="Cambria Math" panose="02040503050406030204" pitchFamily="18" charset="0"/>
                                <a:cs typeface="Segoe UI" charset="0"/>
                                <a:sym typeface="Trebuchet M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b="0" i="0" dirty="0" smtClean="0">
                            <a:cs typeface="Segoe UI" charset="0"/>
                            <a:sym typeface="Trebuchet MS"/>
                          </a:rPr>
                          <m:t>s</m:t>
                        </m:r>
                      </m:oMath>
                    </m:oMathPara>
                  </a14:m>
                  <a:endParaRPr lang="en" sz="2200" dirty="0">
                    <a:ea typeface="Segoe UI" charset="0"/>
                    <a:cs typeface="Segoe UI" charset="0"/>
                    <a:sym typeface="Trebuchet MS"/>
                  </a:endParaRPr>
                </a:p>
              </p:txBody>
            </p:sp>
          </mc:Choice>
          <mc:Fallback xmlns="">
            <p:sp>
              <p:nvSpPr>
                <p:cNvPr id="9" name="Shape 88">
                  <a:extLst>
                    <a:ext uri="{FF2B5EF4-FFF2-40B4-BE49-F238E27FC236}">
                      <a16:creationId xmlns:a16="http://schemas.microsoft.com/office/drawing/2014/main" id="{CCFAF043-6B3D-26F7-E657-09B2E44FE4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9254" y="2996275"/>
                  <a:ext cx="693900" cy="517800"/>
                </a:xfrm>
                <a:prstGeom prst="rect">
                  <a:avLst/>
                </a:prstGeom>
                <a:blipFill>
                  <a:blip r:embed="rId4"/>
                  <a:stretch>
                    <a:fillRect b="-6097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Shape 89">
                  <a:extLst>
                    <a:ext uri="{FF2B5EF4-FFF2-40B4-BE49-F238E27FC236}">
                      <a16:creationId xmlns:a16="http://schemas.microsoft.com/office/drawing/2014/main" id="{4261F12A-A57A-DEC3-A1AF-37FCA4F6CEC2}"/>
                    </a:ext>
                  </a:extLst>
                </p:cNvPr>
                <p:cNvSpPr txBox="1"/>
                <p:nvPr/>
              </p:nvSpPr>
              <p:spPr>
                <a:xfrm>
                  <a:off x="3945239" y="2996275"/>
                  <a:ext cx="771900" cy="51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" sz="2200" i="1" dirty="0" smtClean="0">
                                <a:latin typeface="Cambria Math" panose="02040503050406030204" pitchFamily="18" charset="0"/>
                                <a:cs typeface="Segoe UI" charset="0"/>
                                <a:sym typeface="Trebuchet M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cs typeface="Segoe UI" charset="0"/>
                                <a:sym typeface="Trebuchet MS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b="0" i="0" dirty="0" smtClean="0">
                            <a:cs typeface="Segoe UI" charset="0"/>
                            <a:sym typeface="Trebuchet MS"/>
                          </a:rPr>
                          <m:t>s</m:t>
                        </m:r>
                      </m:oMath>
                    </m:oMathPara>
                  </a14:m>
                  <a:endParaRPr lang="en" sz="2200" dirty="0">
                    <a:ea typeface="Segoe UI" charset="0"/>
                    <a:cs typeface="Segoe UI" charset="0"/>
                    <a:sym typeface="Trebuchet MS"/>
                  </a:endParaRPr>
                </a:p>
              </p:txBody>
            </p:sp>
          </mc:Choice>
          <mc:Fallback xmlns="">
            <p:sp>
              <p:nvSpPr>
                <p:cNvPr id="10" name="Shape 89">
                  <a:extLst>
                    <a:ext uri="{FF2B5EF4-FFF2-40B4-BE49-F238E27FC236}">
                      <a16:creationId xmlns:a16="http://schemas.microsoft.com/office/drawing/2014/main" id="{4261F12A-A57A-DEC3-A1AF-37FCA4F6CE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5239" y="2996275"/>
                  <a:ext cx="771900" cy="517800"/>
                </a:xfrm>
                <a:prstGeom prst="rect">
                  <a:avLst/>
                </a:prstGeom>
                <a:blipFill>
                  <a:blip r:embed="rId5"/>
                  <a:stretch>
                    <a:fillRect b="-6097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Shape 90">
              <a:extLst>
                <a:ext uri="{FF2B5EF4-FFF2-40B4-BE49-F238E27FC236}">
                  <a16:creationId xmlns:a16="http://schemas.microsoft.com/office/drawing/2014/main" id="{8B93A971-D00E-5EFD-2C0E-055A29E0E975}"/>
                </a:ext>
              </a:extLst>
            </p:cNvPr>
            <p:cNvSpPr txBox="1"/>
            <p:nvPr/>
          </p:nvSpPr>
          <p:spPr>
            <a:xfrm>
              <a:off x="2580860" y="3204324"/>
              <a:ext cx="912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1s</a:t>
              </a:r>
            </a:p>
          </p:txBody>
        </p:sp>
      </p:grpSp>
      <p:grpSp>
        <p:nvGrpSpPr>
          <p:cNvPr id="12" name="Shape 91">
            <a:extLst>
              <a:ext uri="{FF2B5EF4-FFF2-40B4-BE49-F238E27FC236}">
                <a16:creationId xmlns:a16="http://schemas.microsoft.com/office/drawing/2014/main" id="{575E21B4-31EC-2572-70C4-F370AF648EED}"/>
              </a:ext>
            </a:extLst>
          </p:cNvPr>
          <p:cNvGrpSpPr/>
          <p:nvPr/>
        </p:nvGrpSpPr>
        <p:grpSpPr>
          <a:xfrm>
            <a:off x="605500" y="3430639"/>
            <a:ext cx="3562893" cy="414000"/>
            <a:chOff x="2693606" y="3436375"/>
            <a:chExt cx="3562893" cy="414000"/>
          </a:xfrm>
        </p:grpSpPr>
        <p:sp>
          <p:nvSpPr>
            <p:cNvPr id="13" name="Shape 92">
              <a:extLst>
                <a:ext uri="{FF2B5EF4-FFF2-40B4-BE49-F238E27FC236}">
                  <a16:creationId xmlns:a16="http://schemas.microsoft.com/office/drawing/2014/main" id="{A7DB773D-74DE-721D-C68B-08781A9D9A33}"/>
                </a:ext>
              </a:extLst>
            </p:cNvPr>
            <p:cNvSpPr txBox="1"/>
            <p:nvPr/>
          </p:nvSpPr>
          <p:spPr>
            <a:xfrm>
              <a:off x="5562599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-3</a:t>
              </a:r>
            </a:p>
          </p:txBody>
        </p:sp>
        <p:sp>
          <p:nvSpPr>
            <p:cNvPr id="14" name="Shape 93">
              <a:extLst>
                <a:ext uri="{FF2B5EF4-FFF2-40B4-BE49-F238E27FC236}">
                  <a16:creationId xmlns:a16="http://schemas.microsoft.com/office/drawing/2014/main" id="{05C68BFC-AD10-69A4-1285-B6B4E0FD7562}"/>
                </a:ext>
              </a:extLst>
            </p:cNvPr>
            <p:cNvSpPr txBox="1"/>
            <p:nvPr/>
          </p:nvSpPr>
          <p:spPr>
            <a:xfrm>
              <a:off x="4777871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-2</a:t>
              </a:r>
            </a:p>
          </p:txBody>
        </p:sp>
        <p:sp>
          <p:nvSpPr>
            <p:cNvPr id="15" name="Shape 94">
              <a:extLst>
                <a:ext uri="{FF2B5EF4-FFF2-40B4-BE49-F238E27FC236}">
                  <a16:creationId xmlns:a16="http://schemas.microsoft.com/office/drawing/2014/main" id="{2BAE413C-68C3-0614-F29F-0FCDA3E793E7}"/>
                </a:ext>
              </a:extLst>
            </p:cNvPr>
            <p:cNvSpPr txBox="1"/>
            <p:nvPr/>
          </p:nvSpPr>
          <p:spPr>
            <a:xfrm>
              <a:off x="3887961" y="3436375"/>
              <a:ext cx="7182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-1</a:t>
              </a:r>
            </a:p>
          </p:txBody>
        </p:sp>
        <p:sp>
          <p:nvSpPr>
            <p:cNvPr id="16" name="Shape 95">
              <a:extLst>
                <a:ext uri="{FF2B5EF4-FFF2-40B4-BE49-F238E27FC236}">
                  <a16:creationId xmlns:a16="http://schemas.microsoft.com/office/drawing/2014/main" id="{A4C65545-A630-557F-CC95-11F1DD9AD9E4}"/>
                </a:ext>
              </a:extLst>
            </p:cNvPr>
            <p:cNvSpPr txBox="1"/>
            <p:nvPr/>
          </p:nvSpPr>
          <p:spPr>
            <a:xfrm>
              <a:off x="2693606" y="3436375"/>
              <a:ext cx="771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43ECA50-4D3D-1439-4625-F8FB17801389}"/>
              </a:ext>
            </a:extLst>
          </p:cNvPr>
          <p:cNvGrpSpPr/>
          <p:nvPr/>
        </p:nvGrpSpPr>
        <p:grpSpPr>
          <a:xfrm>
            <a:off x="381000" y="952500"/>
            <a:ext cx="4065825" cy="1632963"/>
            <a:chOff x="2411175" y="952500"/>
            <a:chExt cx="4065825" cy="1632963"/>
          </a:xfrm>
        </p:grpSpPr>
        <p:sp>
          <p:nvSpPr>
            <p:cNvPr id="6" name="Shape 85">
              <a:extLst>
                <a:ext uri="{FF2B5EF4-FFF2-40B4-BE49-F238E27FC236}">
                  <a16:creationId xmlns:a16="http://schemas.microsoft.com/office/drawing/2014/main" id="{0C220B95-9906-112C-3E10-4E1593CD897F}"/>
                </a:ext>
              </a:extLst>
            </p:cNvPr>
            <p:cNvSpPr txBox="1"/>
            <p:nvPr/>
          </p:nvSpPr>
          <p:spPr>
            <a:xfrm>
              <a:off x="2411175" y="952500"/>
              <a:ext cx="4065825" cy="1488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9600" spc="1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1.101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2060FF7-03E7-8B56-5842-91F4ABCD7766}"/>
                </a:ext>
              </a:extLst>
            </p:cNvPr>
            <p:cNvSpPr txBox="1"/>
            <p:nvPr/>
          </p:nvSpPr>
          <p:spPr>
            <a:xfrm>
              <a:off x="5967575" y="1877577"/>
              <a:ext cx="4619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/>
                <a:t>2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6BD20A-BF63-7489-2CE3-A65B7CCBBAB3}"/>
              </a:ext>
            </a:extLst>
          </p:cNvPr>
          <p:cNvGrpSpPr/>
          <p:nvPr/>
        </p:nvGrpSpPr>
        <p:grpSpPr>
          <a:xfrm>
            <a:off x="609703" y="2585463"/>
            <a:ext cx="1866345" cy="2024217"/>
            <a:chOff x="609703" y="2358547"/>
            <a:chExt cx="1866345" cy="20242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A354865-6A70-DF1A-EBFA-D8F9EA85E430}"/>
                </a:ext>
              </a:extLst>
            </p:cNvPr>
            <p:cNvSpPr txBox="1"/>
            <p:nvPr/>
          </p:nvSpPr>
          <p:spPr>
            <a:xfrm>
              <a:off x="609703" y="3951877"/>
              <a:ext cx="186634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i="1" dirty="0"/>
                <a:t>binary</a:t>
              </a:r>
              <a:r>
                <a:rPr lang="en-US" sz="2200" dirty="0"/>
                <a:t> point!</a:t>
              </a:r>
              <a:endParaRPr lang="en-US" sz="2200" i="1" dirty="0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15B57EB-4A18-C675-C231-234E33B8605B}"/>
                </a:ext>
              </a:extLst>
            </p:cNvPr>
            <p:cNvCxnSpPr/>
            <p:nvPr/>
          </p:nvCxnSpPr>
          <p:spPr>
            <a:xfrm flipV="1">
              <a:off x="1524000" y="2358547"/>
              <a:ext cx="0" cy="15767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DE16E88-34F8-07D3-EC34-2D5AD1034E84}"/>
              </a:ext>
            </a:extLst>
          </p:cNvPr>
          <p:cNvSpPr txBox="1"/>
          <p:nvPr/>
        </p:nvSpPr>
        <p:spPr>
          <a:xfrm>
            <a:off x="4446825" y="916763"/>
            <a:ext cx="44022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converting to base 10 </a:t>
            </a:r>
            <a:r>
              <a:rPr lang="en-US" sz="2200" i="1" dirty="0"/>
              <a:t>still works the same way: </a:t>
            </a:r>
            <a:r>
              <a:rPr lang="en-US" sz="2200" b="1" dirty="0"/>
              <a:t>add the values of the places where you see 1s.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Shape 87">
                <a:extLst>
                  <a:ext uri="{FF2B5EF4-FFF2-40B4-BE49-F238E27FC236}">
                    <a16:creationId xmlns:a16="http://schemas.microsoft.com/office/drawing/2014/main" id="{83D2603A-E476-1EFC-00FB-922DD90CE1C9}"/>
                  </a:ext>
                </a:extLst>
              </p:cNvPr>
              <p:cNvSpPr txBox="1"/>
              <p:nvPr/>
            </p:nvSpPr>
            <p:spPr>
              <a:xfrm>
                <a:off x="4648200" y="2171700"/>
                <a:ext cx="131136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dirty="0" smtClean="0">
                          <a:cs typeface="Segoe UI" charset="0"/>
                          <a:sym typeface="Trebuchet MS"/>
                        </a:rPr>
                        <m:t>1+</m:t>
                      </m:r>
                      <m:f>
                        <m:fPr>
                          <m:ctrlPr>
                            <a:rPr lang="en" sz="2800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dirty="0" smtClean="0">
                              <a:cs typeface="Segoe UI" charset="0"/>
                              <a:sym typeface="Trebuchet MS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dirty="0" smtClean="0">
                          <a:cs typeface="Segoe UI" charset="0"/>
                          <a:sym typeface="Trebuchet MS"/>
                        </a:rPr>
                        <m:t>+</m:t>
                      </m:r>
                      <m:f>
                        <m:fPr>
                          <m:ctrlPr>
                            <a:rPr lang="en" sz="2800" i="1" dirty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dirty="0" smtClean="0">
                              <a:cs typeface="Segoe UI" charset="0"/>
                              <a:sym typeface="Trebuchet M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" sz="2800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26" name="Shape 87">
                <a:extLst>
                  <a:ext uri="{FF2B5EF4-FFF2-40B4-BE49-F238E27FC236}">
                    <a16:creationId xmlns:a16="http://schemas.microsoft.com/office/drawing/2014/main" id="{83D2603A-E476-1EFC-00FB-922DD90C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171700"/>
                <a:ext cx="1311365" cy="517800"/>
              </a:xfrm>
              <a:prstGeom prst="rect">
                <a:avLst/>
              </a:prstGeom>
              <a:blipFill>
                <a:blip r:embed="rId6"/>
                <a:stretch>
                  <a:fillRect l="-3846" r="-11538" b="-10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hape 87">
                <a:extLst>
                  <a:ext uri="{FF2B5EF4-FFF2-40B4-BE49-F238E27FC236}">
                    <a16:creationId xmlns:a16="http://schemas.microsoft.com/office/drawing/2014/main" id="{201C999B-951C-11EA-078E-A92069223C06}"/>
                  </a:ext>
                </a:extLst>
              </p:cNvPr>
              <p:cNvSpPr txBox="1"/>
              <p:nvPr/>
            </p:nvSpPr>
            <p:spPr>
              <a:xfrm>
                <a:off x="6122284" y="2171700"/>
                <a:ext cx="2679371" cy="7799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dirty="0" smtClean="0">
                          <a:cs typeface="Segoe UI" charset="0"/>
                          <a:sym typeface="Trebuchet MS"/>
                        </a:rPr>
                        <m:t>=  1</m:t>
                      </m:r>
                      <m:f>
                        <m:fPr>
                          <m:ctrlPr>
                            <a:rPr lang="en" sz="2800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dirty="0" smtClean="0">
                              <a:cs typeface="Segoe UI" charset="0"/>
                              <a:sym typeface="Trebuchet M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dirty="0" smtClean="0">
                              <a:cs typeface="Segoe UI" charset="0"/>
                              <a:sym typeface="Trebuchet MS"/>
                            </a:rPr>
                            <m:t>8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dirty="0" smtClean="0">
                          <a:cs typeface="Segoe UI" charset="0"/>
                          <a:sym typeface="Trebuchet MS"/>
                        </a:rPr>
                        <m:t>  =  1.625</m:t>
                      </m:r>
                    </m:oMath>
                  </m:oMathPara>
                </a14:m>
                <a:endParaRPr lang="en" sz="2800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27" name="Shape 87">
                <a:extLst>
                  <a:ext uri="{FF2B5EF4-FFF2-40B4-BE49-F238E27FC236}">
                    <a16:creationId xmlns:a16="http://schemas.microsoft.com/office/drawing/2014/main" id="{201C999B-951C-11EA-078E-A92069223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284" y="2171700"/>
                <a:ext cx="2679371" cy="779911"/>
              </a:xfrm>
              <a:prstGeom prst="rect">
                <a:avLst/>
              </a:prstGeom>
              <a:blipFill>
                <a:blip r:embed="rId7"/>
                <a:stretch>
                  <a:fillRect b="-3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A0A8F66E-E7C4-E841-4D08-D2D8C7FE7C88}"/>
              </a:ext>
            </a:extLst>
          </p:cNvPr>
          <p:cNvSpPr txBox="1"/>
          <p:nvPr/>
        </p:nvSpPr>
        <p:spPr>
          <a:xfrm>
            <a:off x="4913920" y="3300039"/>
            <a:ext cx="346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(note that </a:t>
            </a:r>
            <a:r>
              <a:rPr lang="en-US" sz="1600" b="1" dirty="0"/>
              <a:t>101</a:t>
            </a:r>
            <a:r>
              <a:rPr lang="en-US" sz="1600" b="1" baseline="-25000" dirty="0"/>
              <a:t>2</a:t>
            </a:r>
            <a:r>
              <a:rPr lang="en-US" sz="1600" b="1" dirty="0"/>
              <a:t> = 5</a:t>
            </a:r>
            <a:r>
              <a:rPr lang="en-US" sz="1600" b="1" baseline="-25000" dirty="0"/>
              <a:t>10</a:t>
            </a:r>
            <a:r>
              <a:rPr lang="en-US" sz="1600" dirty="0"/>
              <a:t>, and the smallest place is the 8ths, so that’s a quicker way to do the conversion.) </a:t>
            </a:r>
          </a:p>
        </p:txBody>
      </p:sp>
    </p:spTree>
    <p:extLst>
      <p:ext uri="{BB962C8B-B14F-4D97-AF65-F5344CB8AC3E}">
        <p14:creationId xmlns:p14="http://schemas.microsoft.com/office/powerpoint/2010/main" val="3837398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29B1-053C-3417-D69E-4170F776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(Non-)terminating decimal-fractional expansions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ACD88-4B5F-FDA1-5B75-40D05ECB6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In any base, </a:t>
            </a:r>
            <a:r>
              <a:rPr lang="en-US" b="1" dirty="0"/>
              <a:t>only fractions whose denominators are composed of prime factors of the base will terminate. </a:t>
            </a:r>
          </a:p>
          <a:p>
            <a:r>
              <a:rPr lang="en-US" dirty="0"/>
              <a:t>in base-10, that means fractions with denominators of the form </a:t>
            </a:r>
            <a:r>
              <a:rPr lang="en-US" b="1" dirty="0"/>
              <a:t>2</a:t>
            </a:r>
            <a:r>
              <a:rPr lang="en-US" b="1" baseline="30000" dirty="0"/>
              <a:t>x</a:t>
            </a:r>
            <a:r>
              <a:rPr lang="en-US" b="1" dirty="0"/>
              <a:t>5</a:t>
            </a:r>
            <a:r>
              <a:rPr lang="en-US" b="1" baseline="30000" dirty="0"/>
              <a:t>y</a:t>
            </a:r>
            <a:endParaRPr lang="en-US" b="1" baseline="-25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5E274-860D-DF14-F58A-D1882EBD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AE628-5A71-DE46-80A5-1A9130E2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hape 87">
                <a:extLst>
                  <a:ext uri="{FF2B5EF4-FFF2-40B4-BE49-F238E27FC236}">
                    <a16:creationId xmlns:a16="http://schemas.microsoft.com/office/drawing/2014/main" id="{CE84E3B0-5910-F4F7-54C3-E6163EAF3AFB}"/>
                  </a:ext>
                </a:extLst>
              </p:cNvPr>
              <p:cNvSpPr txBox="1"/>
              <p:nvPr/>
            </p:nvSpPr>
            <p:spPr>
              <a:xfrm>
                <a:off x="304801" y="1714500"/>
                <a:ext cx="131136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2</m:t>
                          </m:r>
                        </m:den>
                      </m:f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0.5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7" name="Shape 87">
                <a:extLst>
                  <a:ext uri="{FF2B5EF4-FFF2-40B4-BE49-F238E27FC236}">
                    <a16:creationId xmlns:a16="http://schemas.microsoft.com/office/drawing/2014/main" id="{CE84E3B0-5910-F4F7-54C3-E6163EAF3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1714500"/>
                <a:ext cx="1311365" cy="517800"/>
              </a:xfrm>
              <a:prstGeom prst="rect">
                <a:avLst/>
              </a:prstGeom>
              <a:blipFill>
                <a:blip r:embed="rId2"/>
                <a:stretch>
                  <a:fillRect l="-962" b="-595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hape 87">
                <a:extLst>
                  <a:ext uri="{FF2B5EF4-FFF2-40B4-BE49-F238E27FC236}">
                    <a16:creationId xmlns:a16="http://schemas.microsoft.com/office/drawing/2014/main" id="{CD340A01-2104-3666-3ABE-749616206C4E}"/>
                  </a:ext>
                </a:extLst>
              </p:cNvPr>
              <p:cNvSpPr txBox="1"/>
              <p:nvPr/>
            </p:nvSpPr>
            <p:spPr>
              <a:xfrm>
                <a:off x="304800" y="2545377"/>
                <a:ext cx="131136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4</m:t>
                          </m:r>
                        </m:den>
                      </m:f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0.25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8" name="Shape 87">
                <a:extLst>
                  <a:ext uri="{FF2B5EF4-FFF2-40B4-BE49-F238E27FC236}">
                    <a16:creationId xmlns:a16="http://schemas.microsoft.com/office/drawing/2014/main" id="{CD340A01-2104-3666-3ABE-749616206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45377"/>
                <a:ext cx="1311365" cy="517800"/>
              </a:xfrm>
              <a:prstGeom prst="rect">
                <a:avLst/>
              </a:prstGeom>
              <a:blipFill>
                <a:blip r:embed="rId3"/>
                <a:stretch>
                  <a:fillRect l="-962" b="-609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hape 87">
                <a:extLst>
                  <a:ext uri="{FF2B5EF4-FFF2-40B4-BE49-F238E27FC236}">
                    <a16:creationId xmlns:a16="http://schemas.microsoft.com/office/drawing/2014/main" id="{1E2366A6-1A4B-3FB0-EE18-14EE6028AC31}"/>
                  </a:ext>
                </a:extLst>
              </p:cNvPr>
              <p:cNvSpPr txBox="1"/>
              <p:nvPr/>
            </p:nvSpPr>
            <p:spPr>
              <a:xfrm>
                <a:off x="304800" y="3376254"/>
                <a:ext cx="131136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5</m:t>
                          </m:r>
                        </m:den>
                      </m:f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0.2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9" name="Shape 87">
                <a:extLst>
                  <a:ext uri="{FF2B5EF4-FFF2-40B4-BE49-F238E27FC236}">
                    <a16:creationId xmlns:a16="http://schemas.microsoft.com/office/drawing/2014/main" id="{1E2366A6-1A4B-3FB0-EE18-14EE6028A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76254"/>
                <a:ext cx="1311365" cy="517800"/>
              </a:xfrm>
              <a:prstGeom prst="rect">
                <a:avLst/>
              </a:prstGeom>
              <a:blipFill>
                <a:blip r:embed="rId4"/>
                <a:stretch>
                  <a:fillRect l="-962" b="-6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hape 87">
                <a:extLst>
                  <a:ext uri="{FF2B5EF4-FFF2-40B4-BE49-F238E27FC236}">
                    <a16:creationId xmlns:a16="http://schemas.microsoft.com/office/drawing/2014/main" id="{9BE037C9-767C-1B87-13A2-FC3B584183CF}"/>
                  </a:ext>
                </a:extLst>
              </p:cNvPr>
              <p:cNvSpPr txBox="1"/>
              <p:nvPr/>
            </p:nvSpPr>
            <p:spPr>
              <a:xfrm>
                <a:off x="152400" y="4207130"/>
                <a:ext cx="1493884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25</m:t>
                          </m:r>
                        </m:den>
                      </m:f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0.04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0" name="Shape 87">
                <a:extLst>
                  <a:ext uri="{FF2B5EF4-FFF2-40B4-BE49-F238E27FC236}">
                    <a16:creationId xmlns:a16="http://schemas.microsoft.com/office/drawing/2014/main" id="{9BE037C9-767C-1B87-13A2-FC3B58418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207130"/>
                <a:ext cx="1493884" cy="517800"/>
              </a:xfrm>
              <a:prstGeom prst="rect">
                <a:avLst/>
              </a:prstGeom>
              <a:blipFill>
                <a:blip r:embed="rId5"/>
                <a:stretch>
                  <a:fillRect l="-847" b="-658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hape 87">
                <a:extLst>
                  <a:ext uri="{FF2B5EF4-FFF2-40B4-BE49-F238E27FC236}">
                    <a16:creationId xmlns:a16="http://schemas.microsoft.com/office/drawing/2014/main" id="{F867802B-D597-D6A4-7ABE-3FF76F53B2A3}"/>
                  </a:ext>
                </a:extLst>
              </p:cNvPr>
              <p:cNvSpPr txBox="1"/>
              <p:nvPr/>
            </p:nvSpPr>
            <p:spPr>
              <a:xfrm>
                <a:off x="1783405" y="2628900"/>
                <a:ext cx="187419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3</m:t>
                          </m:r>
                        </m:den>
                      </m:f>
                      <m:r>
                        <a:rPr lang="en-US" sz="2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cs typeface="Segoe UI" charset="0"/>
                          <a:sym typeface="Trebuchet MS"/>
                        </a:rPr>
                        <m:t>= 0.3333...</m:t>
                      </m:r>
                    </m:oMath>
                  </m:oMathPara>
                </a14:m>
                <a:endParaRPr lang="en" sz="2200" b="1" dirty="0">
                  <a:solidFill>
                    <a:srgbClr val="FF0000"/>
                  </a:solidFill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4" name="Shape 87">
                <a:extLst>
                  <a:ext uri="{FF2B5EF4-FFF2-40B4-BE49-F238E27FC236}">
                    <a16:creationId xmlns:a16="http://schemas.microsoft.com/office/drawing/2014/main" id="{F867802B-D597-D6A4-7ABE-3FF76F53B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405" y="2628900"/>
                <a:ext cx="1874195" cy="517800"/>
              </a:xfrm>
              <a:prstGeom prst="rect">
                <a:avLst/>
              </a:prstGeom>
              <a:blipFill>
                <a:blip r:embed="rId6"/>
                <a:stretch>
                  <a:fillRect l="-676" b="-6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hape 87">
                <a:extLst>
                  <a:ext uri="{FF2B5EF4-FFF2-40B4-BE49-F238E27FC236}">
                    <a16:creationId xmlns:a16="http://schemas.microsoft.com/office/drawing/2014/main" id="{65CE4E4A-E9ED-6217-4869-BF96C791E013}"/>
                  </a:ext>
                </a:extLst>
              </p:cNvPr>
              <p:cNvSpPr txBox="1"/>
              <p:nvPr/>
            </p:nvSpPr>
            <p:spPr>
              <a:xfrm>
                <a:off x="1783405" y="3514117"/>
                <a:ext cx="187419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7</m:t>
                          </m:r>
                        </m:den>
                      </m:f>
                      <m:r>
                        <a:rPr lang="en-US" sz="2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cs typeface="Segoe UI" charset="0"/>
                          <a:sym typeface="Trebuchet MS"/>
                        </a:rPr>
                        <m:t>= 0.1428...</m:t>
                      </m:r>
                    </m:oMath>
                  </m:oMathPara>
                </a14:m>
                <a:endParaRPr lang="en" sz="2200" b="1" dirty="0">
                  <a:solidFill>
                    <a:srgbClr val="FF0000"/>
                  </a:solidFill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5" name="Shape 87">
                <a:extLst>
                  <a:ext uri="{FF2B5EF4-FFF2-40B4-BE49-F238E27FC236}">
                    <a16:creationId xmlns:a16="http://schemas.microsoft.com/office/drawing/2014/main" id="{65CE4E4A-E9ED-6217-4869-BF96C791E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405" y="3514117"/>
                <a:ext cx="1874195" cy="517800"/>
              </a:xfrm>
              <a:prstGeom prst="rect">
                <a:avLst/>
              </a:prstGeom>
              <a:blipFill>
                <a:blip r:embed="rId7"/>
                <a:stretch>
                  <a:fillRect l="-676" b="-595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29D6DDE-E744-5DB5-649C-5A22409DF949}"/>
              </a:ext>
            </a:extLst>
          </p:cNvPr>
          <p:cNvSpPr txBox="1"/>
          <p:nvPr/>
        </p:nvSpPr>
        <p:spPr>
          <a:xfrm>
            <a:off x="3657601" y="1703962"/>
            <a:ext cx="527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base-2, </a:t>
            </a:r>
            <a:r>
              <a:rPr lang="en-US" sz="2200" i="1" dirty="0"/>
              <a:t>only</a:t>
            </a:r>
            <a:r>
              <a:rPr lang="en-US" sz="2200" dirty="0"/>
              <a:t> fractions whose denominators are powers of 2 terminate.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hape 87">
                <a:extLst>
                  <a:ext uri="{FF2B5EF4-FFF2-40B4-BE49-F238E27FC236}">
                    <a16:creationId xmlns:a16="http://schemas.microsoft.com/office/drawing/2014/main" id="{84226D2D-3E39-6319-1FFC-9AE23C5EB68D}"/>
                  </a:ext>
                </a:extLst>
              </p:cNvPr>
              <p:cNvSpPr txBox="1"/>
              <p:nvPr/>
            </p:nvSpPr>
            <p:spPr>
              <a:xfrm>
                <a:off x="4114800" y="2539198"/>
                <a:ext cx="187419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" sz="2200" b="1" i="1" dirty="0">
                                  <a:latin typeface="Cambria Math" panose="02040503050406030204" pitchFamily="18" charset="0"/>
                                  <a:cs typeface="Segoe UI" charset="0"/>
                                  <a:sym typeface="Trebuchet MS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200" b="1" dirty="0">
                                  <a:cs typeface="Segoe UI" charset="0"/>
                                  <a:sym typeface="Trebuchet MS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200" b="1" dirty="0">
                                  <a:cs typeface="Segoe UI" charset="0"/>
                                  <a:sym typeface="Trebuchet MS"/>
                                </a:rPr>
                                <m:t>2</m:t>
                              </m:r>
                            </m:den>
                          </m:f>
                        </m:e>
                        <m:sub>
                          <m: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𝟏𝟎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</m:t>
                      </m:r>
                      <m:sSub>
                        <m:sSubPr>
                          <m:ctrlP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0.1</m:t>
                          </m:r>
                        </m:e>
                        <m:sub>
                          <m: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7" name="Shape 87">
                <a:extLst>
                  <a:ext uri="{FF2B5EF4-FFF2-40B4-BE49-F238E27FC236}">
                    <a16:creationId xmlns:a16="http://schemas.microsoft.com/office/drawing/2014/main" id="{84226D2D-3E39-6319-1FFC-9AE23C5EB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39198"/>
                <a:ext cx="1874195" cy="517800"/>
              </a:xfrm>
              <a:prstGeom prst="rect">
                <a:avLst/>
              </a:prstGeom>
              <a:blipFill>
                <a:blip r:embed="rId8"/>
                <a:stretch>
                  <a:fillRect l="-676" b="-634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hape 87">
                <a:extLst>
                  <a:ext uri="{FF2B5EF4-FFF2-40B4-BE49-F238E27FC236}">
                    <a16:creationId xmlns:a16="http://schemas.microsoft.com/office/drawing/2014/main" id="{0E29C3CC-62A4-7F8C-2517-CB68EF148FAA}"/>
                  </a:ext>
                </a:extLst>
              </p:cNvPr>
              <p:cNvSpPr txBox="1"/>
              <p:nvPr/>
            </p:nvSpPr>
            <p:spPr>
              <a:xfrm>
                <a:off x="4114800" y="3473053"/>
                <a:ext cx="1874195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" sz="2200" b="1" i="1" dirty="0">
                                  <a:latin typeface="Cambria Math" panose="02040503050406030204" pitchFamily="18" charset="0"/>
                                  <a:cs typeface="Segoe UI" charset="0"/>
                                  <a:sym typeface="Trebuchet MS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200" b="1" dirty="0">
                                  <a:cs typeface="Segoe UI" charset="0"/>
                                  <a:sym typeface="Trebuchet MS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200" b="1" i="0" dirty="0" smtClean="0">
                                  <a:cs typeface="Segoe UI" charset="0"/>
                                  <a:sym typeface="Trebuchet MS"/>
                                </a:rPr>
                                <m:t>4</m:t>
                              </m:r>
                            </m:den>
                          </m:f>
                        </m:e>
                        <m:sub>
                          <m: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𝟏𝟎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</m:t>
                      </m:r>
                      <m:sSub>
                        <m:sSubPr>
                          <m:ctrlP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0.</m:t>
                          </m:r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1</m:t>
                          </m:r>
                        </m:e>
                        <m:sub>
                          <m: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9" name="Shape 87">
                <a:extLst>
                  <a:ext uri="{FF2B5EF4-FFF2-40B4-BE49-F238E27FC236}">
                    <a16:creationId xmlns:a16="http://schemas.microsoft.com/office/drawing/2014/main" id="{0E29C3CC-62A4-7F8C-2517-CB68EF148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73053"/>
                <a:ext cx="1874195" cy="517800"/>
              </a:xfrm>
              <a:prstGeom prst="rect">
                <a:avLst/>
              </a:prstGeom>
              <a:blipFill>
                <a:blip r:embed="rId9"/>
                <a:stretch>
                  <a:fillRect l="-676" b="-619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hape 87">
                <a:extLst>
                  <a:ext uri="{FF2B5EF4-FFF2-40B4-BE49-F238E27FC236}">
                    <a16:creationId xmlns:a16="http://schemas.microsoft.com/office/drawing/2014/main" id="{67F77FA6-A356-3BE6-FC2A-6BC2EEC4D0B1}"/>
                  </a:ext>
                </a:extLst>
              </p:cNvPr>
              <p:cNvSpPr txBox="1"/>
              <p:nvPr/>
            </p:nvSpPr>
            <p:spPr>
              <a:xfrm>
                <a:off x="5673657" y="3006126"/>
                <a:ext cx="3373876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" sz="22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Segoe UI" charset="0"/>
                                  <a:sym typeface="Trebuchet MS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FF0000"/>
                                  </a:solidFill>
                                  <a:cs typeface="Segoe UI" charset="0"/>
                                  <a:sym typeface="Trebuchet MS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200" b="1" i="0" dirty="0" smtClean="0">
                                  <a:solidFill>
                                    <a:srgbClr val="FF0000"/>
                                  </a:solidFill>
                                  <a:cs typeface="Segoe UI" charset="0"/>
                                  <a:sym typeface="Trebuchet MS"/>
                                </a:rPr>
                                <m:t>10</m:t>
                              </m:r>
                            </m:den>
                          </m:f>
                        </m:e>
                        <m:sub>
                          <m:r>
                            <a:rPr lang="en-US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𝟏𝟎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cs typeface="Segoe UI" charset="0"/>
                          <a:sym typeface="Trebuchet MS"/>
                        </a:rPr>
                        <m:t>= </m:t>
                      </m:r>
                      <m:sSub>
                        <m:sSubPr>
                          <m:ctrlPr>
                            <a:rPr lang="en-US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200" b="1" dirty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0.</m:t>
                          </m:r>
                          <m:r>
                            <m:rPr>
                              <m:nor/>
                            </m:rPr>
                            <a:rPr lang="en-US" sz="2200" b="1" i="0" dirty="0" smtClean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000</m:t>
                          </m:r>
                          <m:r>
                            <m:rPr>
                              <m:nor/>
                            </m:rPr>
                            <a:rPr lang="en-US" sz="2200" b="1" dirty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2200" b="1" i="0" dirty="0" smtClean="0">
                              <a:solidFill>
                                <a:srgbClr val="FF0000"/>
                              </a:solidFill>
                              <a:cs typeface="Segoe UI" charset="0"/>
                              <a:sym typeface="Trebuchet MS"/>
                            </a:rPr>
                            <m:t>10011</m:t>
                          </m:r>
                          <m:r>
                            <a:rPr lang="en-US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...</m:t>
                          </m:r>
                        </m:e>
                        <m:sub>
                          <m:r>
                            <a:rPr lang="en-US" sz="2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" sz="2200" b="1" dirty="0">
                  <a:solidFill>
                    <a:srgbClr val="FF0000"/>
                  </a:solidFill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20" name="Shape 87">
                <a:extLst>
                  <a:ext uri="{FF2B5EF4-FFF2-40B4-BE49-F238E27FC236}">
                    <a16:creationId xmlns:a16="http://schemas.microsoft.com/office/drawing/2014/main" id="{67F77FA6-A356-3BE6-FC2A-6BC2EEC4D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57" y="3006126"/>
                <a:ext cx="3373876" cy="517800"/>
              </a:xfrm>
              <a:prstGeom prst="rect">
                <a:avLst/>
              </a:prstGeom>
              <a:blipFill>
                <a:blip r:embed="rId10"/>
                <a:stretch>
                  <a:fillRect l="-375" b="-619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757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F96A2-4B57-4017-2C4C-B468A160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D9F97-7815-7650-0489-E8C1A078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we work with infinitely repeating decimals in math just fine, right?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13A16-787A-1B38-744F-6C2796EEF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44A23-FCD9-42A4-4813-56E54C11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hape 87">
                <a:extLst>
                  <a:ext uri="{FF2B5EF4-FFF2-40B4-BE49-F238E27FC236}">
                    <a16:creationId xmlns:a16="http://schemas.microsoft.com/office/drawing/2014/main" id="{B556AD01-0785-B934-C55B-13A15B8C8C8E}"/>
                  </a:ext>
                </a:extLst>
              </p:cNvPr>
              <p:cNvSpPr txBox="1"/>
              <p:nvPr/>
            </p:nvSpPr>
            <p:spPr>
              <a:xfrm>
                <a:off x="838200" y="990602"/>
                <a:ext cx="2133600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i="0" dirty="0" smtClean="0">
                              <a:cs typeface="Segoe UI" charset="0"/>
                              <a:sym typeface="Trebuchet MS"/>
                            </a:rPr>
                            <m:t>3</m:t>
                          </m:r>
                        </m:den>
                      </m:f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+ </m:t>
                      </m:r>
                      <m:f>
                        <m:fPr>
                          <m:ctrlPr>
                            <a:rPr lang="en" sz="2200" b="1" i="1" dirty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3</m:t>
                          </m:r>
                        </m:den>
                      </m:f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+ </m:t>
                      </m:r>
                      <m:f>
                        <m:fPr>
                          <m:ctrlPr>
                            <a:rPr lang="en" sz="2200" b="1" i="1" dirty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US" sz="2200" b="1" i="0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1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6" name="Shape 87">
                <a:extLst>
                  <a:ext uri="{FF2B5EF4-FFF2-40B4-BE49-F238E27FC236}">
                    <a16:creationId xmlns:a16="http://schemas.microsoft.com/office/drawing/2014/main" id="{B556AD01-0785-B934-C55B-13A15B8C8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90602"/>
                <a:ext cx="2133600" cy="517800"/>
              </a:xfrm>
              <a:prstGeom prst="rect">
                <a:avLst/>
              </a:prstGeom>
              <a:blipFill>
                <a:blip r:embed="rId2"/>
                <a:stretch>
                  <a:fillRect l="-1183" b="-634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hape 87">
                <a:extLst>
                  <a:ext uri="{FF2B5EF4-FFF2-40B4-BE49-F238E27FC236}">
                    <a16:creationId xmlns:a16="http://schemas.microsoft.com/office/drawing/2014/main" id="{80A73DB9-23FE-97F8-93F7-183CE578FA85}"/>
                  </a:ext>
                </a:extLst>
              </p:cNvPr>
              <p:cNvSpPr txBox="1"/>
              <p:nvPr/>
            </p:nvSpPr>
            <p:spPr>
              <a:xfrm>
                <a:off x="417479" y="1858919"/>
                <a:ext cx="2554321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0.</m:t>
                      </m:r>
                      <m:acc>
                        <m:accPr>
                          <m:chr m:val="̅"/>
                          <m:ctrlPr>
                            <a:rPr lang="en-US" sz="2200" b="1" i="1" dirty="0" smtClean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3</m:t>
                          </m:r>
                        </m:e>
                      </m:acc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dirty="0">
                          <a:cs typeface="Segoe UI" charset="0"/>
                          <a:sym typeface="Trebuchet MS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dirty="0">
                          <a:cs typeface="Segoe UI" charset="0"/>
                          <a:sym typeface="Trebuchet MS"/>
                        </a:rPr>
                        <m:t>0.</m:t>
                      </m:r>
                      <m:acc>
                        <m:accPr>
                          <m:chr m:val="̅"/>
                          <m:ctrlPr>
                            <a:rPr lang="en-US" sz="2200" b="1" i="1" dirty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3</m:t>
                          </m:r>
                        </m:e>
                      </m:acc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dirty="0">
                          <a:cs typeface="Segoe UI" charset="0"/>
                          <a:sym typeface="Trebuchet MS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dirty="0">
                          <a:cs typeface="Segoe UI" charset="0"/>
                          <a:sym typeface="Trebuchet MS"/>
                        </a:rPr>
                        <m:t>0.</m:t>
                      </m:r>
                      <m:acc>
                        <m:accPr>
                          <m:chr m:val="̅"/>
                          <m:ctrlPr>
                            <a:rPr lang="en-US" sz="2200" b="1" i="1" dirty="0">
                              <a:latin typeface="Cambria Math" panose="02040503050406030204" pitchFamily="18" charset="0"/>
                              <a:cs typeface="Segoe UI" charset="0"/>
                              <a:sym typeface="Trebuchet MS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200" b="1" dirty="0">
                              <a:cs typeface="Segoe UI" charset="0"/>
                              <a:sym typeface="Trebuchet MS"/>
                            </a:rPr>
                            <m:t>3</m:t>
                          </m:r>
                        </m:e>
                      </m:acc>
                      <m:r>
                        <a:rPr lang="en-US" sz="2200" b="1" i="1" dirty="0" smtClean="0">
                          <a:latin typeface="Cambria Math" panose="02040503050406030204" pitchFamily="18" charset="0"/>
                          <a:cs typeface="Segoe UI" charset="0"/>
                          <a:sym typeface="Trebuchet MS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= 1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7" name="Shape 87">
                <a:extLst>
                  <a:ext uri="{FF2B5EF4-FFF2-40B4-BE49-F238E27FC236}">
                    <a16:creationId xmlns:a16="http://schemas.microsoft.com/office/drawing/2014/main" id="{80A73DB9-23FE-97F8-93F7-183CE578F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79" y="1858919"/>
                <a:ext cx="2554321" cy="517800"/>
              </a:xfrm>
              <a:prstGeom prst="rect">
                <a:avLst/>
              </a:prstGeom>
              <a:blipFill>
                <a:blip r:embed="rId3"/>
                <a:stretch>
                  <a:fillRect l="-493" t="-2381" b="-119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9300168-7550-1DCD-91A9-81E96DD85B6D}"/>
              </a:ext>
            </a:extLst>
          </p:cNvPr>
          <p:cNvSpPr txBox="1"/>
          <p:nvPr/>
        </p:nvSpPr>
        <p:spPr>
          <a:xfrm>
            <a:off x="3079363" y="1104900"/>
            <a:ext cx="5767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this is just a </a:t>
            </a:r>
            <a:r>
              <a:rPr lang="en-US" sz="2200" i="1" dirty="0"/>
              <a:t>notational</a:t>
            </a:r>
            <a:r>
              <a:rPr lang="en-US" sz="2200" dirty="0"/>
              <a:t> thing. we “know” that these decimals “go on forever” even if we don’t </a:t>
            </a:r>
            <a:r>
              <a:rPr lang="en-US" sz="2200" i="1" dirty="0"/>
              <a:t>write</a:t>
            </a:r>
            <a:r>
              <a:rPr lang="en-US" sz="2200" dirty="0"/>
              <a:t> infinite digits.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2EBE2D-1DF7-4A4B-9DBD-62F61A8EB284}"/>
              </a:ext>
            </a:extLst>
          </p:cNvPr>
          <p:cNvSpPr txBox="1"/>
          <p:nvPr/>
        </p:nvSpPr>
        <p:spPr>
          <a:xfrm>
            <a:off x="25940" y="2614913"/>
            <a:ext cx="38548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if we were </a:t>
            </a:r>
            <a:r>
              <a:rPr lang="en-US" sz="2200" i="1" dirty="0"/>
              <a:t>forced</a:t>
            </a:r>
            <a:r>
              <a:rPr lang="en-US" sz="2200" dirty="0"/>
              <a:t> to represent these as </a:t>
            </a:r>
            <a:r>
              <a:rPr lang="en-US" sz="2200" b="1" dirty="0">
                <a:solidFill>
                  <a:srgbClr val="FF0000"/>
                </a:solidFill>
              </a:rPr>
              <a:t>finite</a:t>
            </a:r>
            <a:r>
              <a:rPr lang="en-US" sz="2200" b="1" dirty="0"/>
              <a:t> sequences of digits?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hape 87">
                <a:extLst>
                  <a:ext uri="{FF2B5EF4-FFF2-40B4-BE49-F238E27FC236}">
                    <a16:creationId xmlns:a16="http://schemas.microsoft.com/office/drawing/2014/main" id="{DD5812C9-16E2-E7DA-24A1-A1227E4CCBD4}"/>
                  </a:ext>
                </a:extLst>
              </p:cNvPr>
              <p:cNvSpPr txBox="1"/>
              <p:nvPr/>
            </p:nvSpPr>
            <p:spPr>
              <a:xfrm>
                <a:off x="3874292" y="2592415"/>
                <a:ext cx="4820306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0.333 + </m:t>
                      </m:r>
                      <m:r>
                        <m:rPr>
                          <m:nor/>
                        </m:rPr>
                        <a:rPr lang="en-US" sz="2200" b="1" i="0" dirty="0">
                          <a:cs typeface="Segoe UI" charset="0"/>
                          <a:sym typeface="Trebuchet MS"/>
                        </a:rPr>
                        <m:t>0.333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200" b="1" i="0" dirty="0">
                          <a:cs typeface="Segoe UI" charset="0"/>
                          <a:sym typeface="Trebuchet MS"/>
                        </a:rPr>
                        <m:t>0.333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cs typeface="Segoe UI" charset="0"/>
                          <a:sym typeface="Trebuchet MS"/>
                        </a:rPr>
                        <m:t>0.999 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ea typeface="Cambria Math" panose="02040503050406030204" pitchFamily="18" charset="0"/>
                          <a:cs typeface="Segoe UI" charset="0"/>
                          <a:sym typeface="Trebuchet MS"/>
                        </a:rPr>
                        <m:t>≠ 1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0" name="Shape 87">
                <a:extLst>
                  <a:ext uri="{FF2B5EF4-FFF2-40B4-BE49-F238E27FC236}">
                    <a16:creationId xmlns:a16="http://schemas.microsoft.com/office/drawing/2014/main" id="{DD5812C9-16E2-E7DA-24A1-A1227E4CC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292" y="2592415"/>
                <a:ext cx="4820306" cy="517800"/>
              </a:xfrm>
              <a:prstGeom prst="rect">
                <a:avLst/>
              </a:prstGeom>
              <a:blipFill>
                <a:blip r:embed="rId4"/>
                <a:stretch>
                  <a:fillRect l="-526" t="-2439" b="-121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hape 87">
                <a:extLst>
                  <a:ext uri="{FF2B5EF4-FFF2-40B4-BE49-F238E27FC236}">
                    <a16:creationId xmlns:a16="http://schemas.microsoft.com/office/drawing/2014/main" id="{671722F9-5AED-D0F3-CD30-B191A2F78172}"/>
                  </a:ext>
                </a:extLst>
              </p:cNvPr>
              <p:cNvSpPr txBox="1"/>
              <p:nvPr/>
            </p:nvSpPr>
            <p:spPr>
              <a:xfrm>
                <a:off x="3880777" y="3070749"/>
                <a:ext cx="4820306" cy="51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0.667 + </m:t>
                      </m:r>
                      <m:r>
                        <m:rPr>
                          <m:nor/>
                        </m:rPr>
                        <a:rPr lang="en-US" sz="2200" b="1" i="0" dirty="0">
                          <a:cs typeface="Segoe UI" charset="0"/>
                          <a:sym typeface="Trebuchet MS"/>
                        </a:rPr>
                        <m:t>0.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667 + </m:t>
                      </m:r>
                      <m:r>
                        <m:rPr>
                          <m:nor/>
                        </m:rPr>
                        <a:rPr lang="en-US" sz="2200" b="1" i="0" dirty="0">
                          <a:cs typeface="Segoe UI" charset="0"/>
                          <a:sym typeface="Trebuchet MS"/>
                        </a:rPr>
                        <m:t>0.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cs typeface="Segoe UI" charset="0"/>
                          <a:sym typeface="Trebuchet MS"/>
                        </a:rPr>
                        <m:t>667 =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cs typeface="Segoe UI" charset="0"/>
                          <a:sym typeface="Trebuchet MS"/>
                        </a:rPr>
                        <m:t>2.001 </m:t>
                      </m:r>
                      <m:r>
                        <m:rPr>
                          <m:nor/>
                        </m:rPr>
                        <a:rPr lang="en-US" sz="2200" b="1" i="0" dirty="0" smtClean="0">
                          <a:solidFill>
                            <a:srgbClr val="FF0000"/>
                          </a:solidFill>
                          <a:ea typeface="Cambria Math" panose="02040503050406030204" pitchFamily="18" charset="0"/>
                          <a:cs typeface="Segoe UI" charset="0"/>
                          <a:sym typeface="Trebuchet MS"/>
                        </a:rPr>
                        <m:t>≠ 2</m:t>
                      </m:r>
                    </m:oMath>
                  </m:oMathPara>
                </a14:m>
                <a:endParaRPr lang="en" sz="2200" b="1" dirty="0">
                  <a:ea typeface="Segoe UI" charset="0"/>
                  <a:cs typeface="Segoe UI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11" name="Shape 87">
                <a:extLst>
                  <a:ext uri="{FF2B5EF4-FFF2-40B4-BE49-F238E27FC236}">
                    <a16:creationId xmlns:a16="http://schemas.microsoft.com/office/drawing/2014/main" id="{671722F9-5AED-D0F3-CD30-B191A2F78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777" y="3070749"/>
                <a:ext cx="4820306" cy="517800"/>
              </a:xfrm>
              <a:prstGeom prst="rect">
                <a:avLst/>
              </a:prstGeom>
              <a:blipFill>
                <a:blip r:embed="rId5"/>
                <a:stretch>
                  <a:fillRect l="-263" t="-2381" b="-95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0683FDF-86DA-B18F-0F4B-EA7BCAD8511B}"/>
              </a:ext>
            </a:extLst>
          </p:cNvPr>
          <p:cNvSpPr txBox="1"/>
          <p:nvPr/>
        </p:nvSpPr>
        <p:spPr>
          <a:xfrm>
            <a:off x="533400" y="3961103"/>
            <a:ext cx="81971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not an issue of ”accuracy.” </a:t>
            </a:r>
            <a:r>
              <a:rPr lang="en-US" sz="2200" i="1" dirty="0">
                <a:solidFill>
                  <a:srgbClr val="FF0000"/>
                </a:solidFill>
              </a:rPr>
              <a:t>no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finite number of fractional places</a:t>
            </a:r>
            <a:r>
              <a:rPr lang="en-US" sz="2200" dirty="0">
                <a:solidFill>
                  <a:srgbClr val="FF0000"/>
                </a:solidFill>
              </a:rPr>
              <a:t> can represent </a:t>
            </a:r>
            <a:r>
              <a:rPr lang="en-US" sz="2200" b="1" dirty="0">
                <a:solidFill>
                  <a:srgbClr val="FF0000"/>
                </a:solidFill>
              </a:rPr>
              <a:t>infinite fractions, </a:t>
            </a:r>
            <a:r>
              <a:rPr lang="en-US" sz="2200" dirty="0">
                <a:solidFill>
                  <a:srgbClr val="FF0000"/>
                </a:solidFill>
              </a:rPr>
              <a:t>because writing </a:t>
            </a:r>
            <a:r>
              <a:rPr lang="en-US" sz="2200" b="1" dirty="0">
                <a:solidFill>
                  <a:srgbClr val="FF0000"/>
                </a:solidFill>
              </a:rPr>
              <a:t>infinite fractional places </a:t>
            </a:r>
            <a:r>
              <a:rPr lang="en-US" sz="2200" dirty="0">
                <a:solidFill>
                  <a:srgbClr val="FF0000"/>
                </a:solidFill>
              </a:rPr>
              <a:t>would require </a:t>
            </a:r>
            <a:r>
              <a:rPr lang="en-US" sz="2200" b="1" dirty="0">
                <a:solidFill>
                  <a:srgbClr val="FF0000"/>
                </a:solidFill>
              </a:rPr>
              <a:t>infinite storage.</a:t>
            </a:r>
          </a:p>
        </p:txBody>
      </p:sp>
    </p:spTree>
    <p:extLst>
      <p:ext uri="{BB962C8B-B14F-4D97-AF65-F5344CB8AC3E}">
        <p14:creationId xmlns:p14="http://schemas.microsoft.com/office/powerpoint/2010/main" val="3244081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3B4B-F27A-EF41-CF3A-9ED20B40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 so how are floats represented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D079-986C-3F1C-8B6B-B0C982BC4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essentially, as a </a:t>
            </a:r>
            <a:r>
              <a:rPr lang="en-US" b="1" dirty="0">
                <a:solidFill>
                  <a:srgbClr val="FF0000"/>
                </a:solidFill>
              </a:rPr>
              <a:t>fixed-length</a:t>
            </a:r>
            <a:r>
              <a:rPr lang="en-US" b="1" dirty="0"/>
              <a:t> binary number with fractional places.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9E022-8BA2-E91D-968F-20A7E545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4B1B7-F7A0-2A1D-48AD-61E4283A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A64E02-487F-6601-7DE1-52231FC2589A}"/>
              </a:ext>
            </a:extLst>
          </p:cNvPr>
          <p:cNvSpPr txBox="1"/>
          <p:nvPr/>
        </p:nvSpPr>
        <p:spPr>
          <a:xfrm>
            <a:off x="762007" y="952500"/>
            <a:ext cx="7329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1.0001 1001 1001 1001 1001 100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2C992794-A417-2B80-F415-839A98D10767}"/>
              </a:ext>
            </a:extLst>
          </p:cNvPr>
          <p:cNvSpPr/>
          <p:nvPr/>
        </p:nvSpPr>
        <p:spPr>
          <a:xfrm rot="5400000">
            <a:off x="4459489" y="-1643538"/>
            <a:ext cx="391472" cy="6705600"/>
          </a:xfrm>
          <a:prstGeom prst="rightBrace">
            <a:avLst>
              <a:gd name="adj1" fmla="val 4809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303C2-567F-2205-149B-02BD59E26018}"/>
              </a:ext>
            </a:extLst>
          </p:cNvPr>
          <p:cNvSpPr txBox="1"/>
          <p:nvPr/>
        </p:nvSpPr>
        <p:spPr>
          <a:xfrm>
            <a:off x="457200" y="1997035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that’s it. that’s all you get. no more! </a:t>
            </a:r>
            <a:r>
              <a:rPr lang="en-US" sz="2200" b="1" dirty="0"/>
              <a:t>if it repeats, it gets cut off.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E53BD9-970A-AC85-5B03-79973ED73E05}"/>
              </a:ext>
            </a:extLst>
          </p:cNvPr>
          <p:cNvSpPr txBox="1"/>
          <p:nvPr/>
        </p:nvSpPr>
        <p:spPr>
          <a:xfrm>
            <a:off x="609600" y="2633993"/>
            <a:ext cx="3650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hey, what’s 0.1 + 0.1 + 0.1?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9578E0-58F8-45D9-AF44-E77D62C8032D}"/>
              </a:ext>
            </a:extLst>
          </p:cNvPr>
          <p:cNvSpPr txBox="1"/>
          <p:nvPr/>
        </p:nvSpPr>
        <p:spPr>
          <a:xfrm>
            <a:off x="1600201" y="3071025"/>
            <a:ext cx="630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5E90BD-05F9-599C-03D1-E9F21E68CCEA}"/>
              </a:ext>
            </a:extLst>
          </p:cNvPr>
          <p:cNvSpPr txBox="1"/>
          <p:nvPr/>
        </p:nvSpPr>
        <p:spPr>
          <a:xfrm>
            <a:off x="1600200" y="3538835"/>
            <a:ext cx="3922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=&gt; 0.30000000000000004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BA6BFB-3DF6-4574-6317-BC50D4684747}"/>
              </a:ext>
            </a:extLst>
          </p:cNvPr>
          <p:cNvSpPr txBox="1"/>
          <p:nvPr/>
        </p:nvSpPr>
        <p:spPr>
          <a:xfrm>
            <a:off x="457200" y="4059299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not a bug. this is not a problem with Java, or Python, or any other programming language. </a:t>
            </a:r>
            <a:r>
              <a:rPr lang="en-US" sz="2200" b="1" dirty="0"/>
              <a:t>this is a simple consequence of the way floats are represented.</a:t>
            </a:r>
          </a:p>
        </p:txBody>
      </p:sp>
    </p:spTree>
    <p:extLst>
      <p:ext uri="{BB962C8B-B14F-4D97-AF65-F5344CB8AC3E}">
        <p14:creationId xmlns:p14="http://schemas.microsoft.com/office/powerpoint/2010/main" val="3478117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726F-5336-77B9-56C1-D9C28FEF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Gee, where do tenths and hundredths come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DDC9-1356-8093-DD72-38685E7D4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</a:t>
            </a:r>
            <a:r>
              <a:rPr lang="en-US" i="1" dirty="0"/>
              <a:t>most common applications</a:t>
            </a:r>
            <a:r>
              <a:rPr lang="en-US" dirty="0"/>
              <a:t> of decimal fractions in everyday life is </a:t>
            </a:r>
            <a:r>
              <a:rPr lang="en-US" b="1" dirty="0"/>
              <a:t>money,</a:t>
            </a:r>
            <a:r>
              <a:rPr lang="en-US" dirty="0"/>
              <a:t> and unfortunately, </a:t>
            </a:r>
            <a:r>
              <a:rPr lang="en-US" b="1" i="1" dirty="0"/>
              <a:t>floating-point numbers are entirely unsuited to doing calculations on money.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NEVER USE FLOATS FOR MONETARY CALCULATIONS. NO, NOT EVEN DOUBLES. MORE ACCURACY ≠ CORRECT.</a:t>
            </a:r>
          </a:p>
          <a:p>
            <a:r>
              <a:rPr lang="en-US" dirty="0"/>
              <a:t>money </a:t>
            </a:r>
            <a:r>
              <a:rPr lang="en-US" i="1" dirty="0"/>
              <a:t>is in base 10, and floats are not</a:t>
            </a:r>
          </a:p>
          <a:p>
            <a:r>
              <a:rPr lang="en-US" dirty="0"/>
              <a:t>so to do monetary calculations, you have to do them in base 10.</a:t>
            </a:r>
          </a:p>
          <a:p>
            <a:pPr lvl="1"/>
            <a:r>
              <a:rPr lang="en-US" dirty="0"/>
              <a:t>Java has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BigDecimal</a:t>
            </a:r>
            <a:r>
              <a:rPr lang="en-US" dirty="0"/>
              <a:t> class for this</a:t>
            </a:r>
          </a:p>
          <a:p>
            <a:pPr lvl="1"/>
            <a:r>
              <a:rPr lang="en-US" i="1" dirty="0"/>
              <a:t>most </a:t>
            </a:r>
            <a:r>
              <a:rPr lang="en-US" dirty="0"/>
              <a:t>popular programming languages have libraries for it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33FBD-CBB6-7864-BB5C-8FC4AD95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65AD4-C1E8-B9E9-AD24-BD63D798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88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33144</TotalTime>
  <Words>2548</Words>
  <Application>Microsoft Macintosh PowerPoint</Application>
  <PresentationFormat>On-screen Show (16:10)</PresentationFormat>
  <Paragraphs>435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Floating-point Numbers and Bitfields</vt:lpstr>
      <vt:lpstr>Class announcements</vt:lpstr>
      <vt:lpstr>Fractional numbers</vt:lpstr>
      <vt:lpstr>Fractional places</vt:lpstr>
      <vt:lpstr>Fractional places, in binary</vt:lpstr>
      <vt:lpstr>(Non-)terminating decimal-fractional expansions</vt:lpstr>
      <vt:lpstr>Imperfect</vt:lpstr>
      <vt:lpstr>Okay so how are floats represented</vt:lpstr>
      <vt:lpstr>Gee, where do tenths and hundredths come up?</vt:lpstr>
      <vt:lpstr>There are other issues</vt:lpstr>
      <vt:lpstr>Ok but how do we actually represent floats</vt:lpstr>
      <vt:lpstr>Another world</vt:lpstr>
      <vt:lpstr>Scientific notation refresher</vt:lpstr>
      <vt:lpstr>How about in binary?</vt:lpstr>
      <vt:lpstr>But how do we represent it space-efficiently?</vt:lpstr>
      <vt:lpstr>Bitfields</vt:lpstr>
      <vt:lpstr>How many bits do you really need?</vt:lpstr>
      <vt:lpstr>Taking shape</vt:lpstr>
      <vt:lpstr>Space efficiency isn’t just for fun</vt:lpstr>
      <vt:lpstr>And they're everywhere.</vt:lpstr>
      <vt:lpstr>IEEE 754</vt:lpstr>
      <vt:lpstr>IEEE 754</vt:lpstr>
      <vt:lpstr>How the sign and fraction fields work</vt:lpstr>
      <vt:lpstr>The exponent</vt:lpstr>
      <vt:lpstr>Something to check out in MARS</vt:lpstr>
      <vt:lpstr>Decoding and encoding bitfields</vt:lpstr>
      <vt:lpstr>Bitfield specifications</vt:lpstr>
      <vt:lpstr>Shift'n'mask</vt:lpstr>
      <vt:lpstr>Two bitwise operations down, two to go…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587</cp:revision>
  <cp:lastPrinted>2017-09-07T03:08:04Z</cp:lastPrinted>
  <dcterms:created xsi:type="dcterms:W3CDTF">2017-08-16T23:52:35Z</dcterms:created>
  <dcterms:modified xsi:type="dcterms:W3CDTF">2024-10-28T14:51:41Z</dcterms:modified>
</cp:coreProperties>
</file>