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31"/>
  </p:notesMasterIdLst>
  <p:sldIdLst>
    <p:sldId id="256" r:id="rId2"/>
    <p:sldId id="510" r:id="rId3"/>
    <p:sldId id="640" r:id="rId4"/>
    <p:sldId id="641" r:id="rId5"/>
    <p:sldId id="642" r:id="rId6"/>
    <p:sldId id="643" r:id="rId7"/>
    <p:sldId id="644" r:id="rId8"/>
    <p:sldId id="650" r:id="rId9"/>
    <p:sldId id="651" r:id="rId10"/>
    <p:sldId id="652" r:id="rId11"/>
    <p:sldId id="653" r:id="rId12"/>
    <p:sldId id="654" r:id="rId13"/>
    <p:sldId id="626" r:id="rId14"/>
    <p:sldId id="655" r:id="rId15"/>
    <p:sldId id="656" r:id="rId16"/>
    <p:sldId id="545" r:id="rId17"/>
    <p:sldId id="645" r:id="rId18"/>
    <p:sldId id="646" r:id="rId19"/>
    <p:sldId id="587" r:id="rId20"/>
    <p:sldId id="639" r:id="rId21"/>
    <p:sldId id="572" r:id="rId22"/>
    <p:sldId id="627" r:id="rId23"/>
    <p:sldId id="628" r:id="rId24"/>
    <p:sldId id="629" r:id="rId25"/>
    <p:sldId id="583" r:id="rId26"/>
    <p:sldId id="599" r:id="rId27"/>
    <p:sldId id="600" r:id="rId28"/>
    <p:sldId id="601" r:id="rId29"/>
    <p:sldId id="603" r:id="rId30"/>
  </p:sldIdLst>
  <p:sldSz cx="9144000" cy="5715000" type="screen16x10"/>
  <p:notesSz cx="6858000" cy="9144000"/>
  <p:defaultTextStyle>
    <a:defPPr>
      <a:defRPr lang="en-US"/>
    </a:defPPr>
    <a:lvl1pPr marL="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12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FA0"/>
    <a:srgbClr val="FFFFFF"/>
    <a:srgbClr val="4977B0"/>
    <a:srgbClr val="B9819E"/>
    <a:srgbClr val="D0D8E9"/>
    <a:srgbClr val="00FF00"/>
    <a:srgbClr val="CDC08D"/>
    <a:srgbClr val="F0E0A4"/>
    <a:srgbClr val="CE4143"/>
    <a:srgbClr val="99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10" autoAdjust="0"/>
    <p:restoredTop sz="89155" autoAdjust="0"/>
  </p:normalViewPr>
  <p:slideViewPr>
    <p:cSldViewPr>
      <p:cViewPr varScale="1">
        <p:scale>
          <a:sx n="131" d="100"/>
          <a:sy n="131" d="100"/>
        </p:scale>
        <p:origin x="1344" y="176"/>
      </p:cViewPr>
      <p:guideLst>
        <p:guide orient="horz" pos="1800"/>
        <p:guide pos="12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93253-51AE-4C40-AB6B-AA3A7DF4D210}" type="datetimeFigureOut">
              <a:rPr lang="en-US" smtClean="0"/>
              <a:pPr/>
              <a:t>10/28/24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729AB-B77D-48AE-AA10-D1BD2B4D03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305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left and right shift might be useful for, say, moving the exponent to the right so we can “extract” it somehow.</a:t>
            </a:r>
          </a:p>
          <a:p>
            <a:pPr marL="171450" indent="-171450">
              <a:buFontTx/>
              <a:buChar char="-"/>
            </a:pPr>
            <a:r>
              <a:rPr lang="en-US" dirty="0"/>
              <a:t>OR turns bits on, by </a:t>
            </a:r>
            <a:r>
              <a:rPr lang="en-US" dirty="0" err="1"/>
              <a:t>ORing</a:t>
            </a:r>
            <a:r>
              <a:rPr lang="en-US" dirty="0"/>
              <a:t> a bit with 1.</a:t>
            </a:r>
          </a:p>
          <a:p>
            <a:pPr marL="171450" indent="-171450">
              <a:buFontTx/>
              <a:buChar char="-"/>
            </a:pPr>
            <a:r>
              <a:rPr lang="en-US" dirty="0"/>
              <a:t>AND turns bits off, by ANDing a bit with 0.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939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maybe you took 447 before and learned to encode/decode MIPS instructions.</a:t>
            </a:r>
          </a:p>
          <a:p>
            <a:r>
              <a:rPr lang="en-US" dirty="0"/>
              <a:t>	- that's just </a:t>
            </a:r>
            <a:r>
              <a:rPr lang="en-US" i="0" dirty="0"/>
              <a:t>one </a:t>
            </a:r>
            <a:r>
              <a:rPr lang="en-US" i="1" dirty="0"/>
              <a:t>example </a:t>
            </a:r>
            <a:r>
              <a:rPr lang="en-US" i="0" dirty="0"/>
              <a:t>of bitfields, so I'm teaching you the general technique instead.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5351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thank god, cause apparently before IEEE 754, it was a huge mess. </a:t>
            </a:r>
            <a:r>
              <a:rPr lang="en-US" i="1" dirty="0"/>
              <a:t>apparently.</a:t>
            </a:r>
            <a:r>
              <a:rPr lang="en-US" i="0" dirty="0"/>
              <a:t> I wasn't around for it.</a:t>
            </a:r>
          </a:p>
          <a:p>
            <a:pPr marL="528066" lvl="1" indent="-171450">
              <a:buFontTx/>
              <a:buChar char="-"/>
            </a:pPr>
            <a:r>
              <a:rPr lang="en-US" i="0" dirty="0"/>
              <a:t>but basically every computer and sometimes every </a:t>
            </a:r>
            <a:r>
              <a:rPr lang="en-US" i="1" dirty="0"/>
              <a:t>program</a:t>
            </a:r>
            <a:r>
              <a:rPr lang="en-US" i="0" dirty="0"/>
              <a:t> invented their own ways of representing floating-point numbers and none of them agreed and code that worked fine on one machine would give totally incorrect results on another and </a:t>
            </a:r>
            <a:r>
              <a:rPr lang="en-US" i="0" dirty="0" err="1"/>
              <a:t>aaaaaaaaaaaa</a:t>
            </a:r>
            <a:r>
              <a:rPr lang="en-US" i="0" dirty="0"/>
              <a:t>!</a:t>
            </a:r>
            <a:endParaRPr lang="en-US" dirty="0"/>
          </a:p>
          <a:p>
            <a:r>
              <a:rPr lang="en-US" dirty="0"/>
              <a:t>* …among several others. go look it up if you're curious.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5662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/>
              <a:t>- S-M has </a:t>
            </a:r>
            <a:r>
              <a:rPr lang="en-US" sz="1000" b="1" dirty="0"/>
              <a:t>two zeroes </a:t>
            </a:r>
            <a:r>
              <a:rPr lang="en-US" sz="1000" b="0" dirty="0"/>
              <a:t>and </a:t>
            </a:r>
            <a:r>
              <a:rPr lang="en-US" sz="1000" b="1" dirty="0"/>
              <a:t>more complex/difficult arithmetic.</a:t>
            </a:r>
            <a:endParaRPr lang="en-US" sz="1000" dirty="0"/>
          </a:p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/>
              <a:t>- negating sign-magnitude is easy: </a:t>
            </a:r>
            <a:r>
              <a:rPr lang="en-US" sz="1000" b="1" dirty="0"/>
              <a:t>flip the sign bit!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9592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0" dirty="0"/>
              <a:t>- using biased (or </a:t>
            </a:r>
            <a:r>
              <a:rPr lang="en-US" i="1" dirty="0"/>
              <a:t>excess-K</a:t>
            </a:r>
            <a:r>
              <a:rPr lang="en-US" i="0" dirty="0"/>
              <a:t>)</a:t>
            </a:r>
            <a:r>
              <a:rPr lang="en-US" i="1" dirty="0"/>
              <a:t> </a:t>
            </a:r>
            <a:r>
              <a:rPr lang="en-US" i="0" dirty="0"/>
              <a:t>notation for the exponent makes it easier to do comparisons/sorts.</a:t>
            </a:r>
          </a:p>
          <a:p>
            <a:r>
              <a:rPr lang="en-US" i="0" dirty="0"/>
              <a:t>	- it also makes it possible to compare/sort floats using </a:t>
            </a:r>
            <a:r>
              <a:rPr lang="en-US" i="1" dirty="0"/>
              <a:t>integer</a:t>
            </a:r>
            <a:r>
              <a:rPr lang="en-US" i="0" dirty="0"/>
              <a:t> comparisons. which is neat? hey, it's faster.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272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3275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for the size: remember the inclusive-both-ends-range size? [lo, hi] has (hi - lo + 1) items.</a:t>
            </a:r>
          </a:p>
          <a:p>
            <a:pPr marL="171450" indent="-171450">
              <a:buFontTx/>
              <a:buChar char="-"/>
            </a:pPr>
            <a:r>
              <a:rPr lang="en-US" dirty="0"/>
              <a:t>here, opcode/</a:t>
            </a:r>
            <a:r>
              <a:rPr lang="en-US" dirty="0" err="1"/>
              <a:t>funct</a:t>
            </a:r>
            <a:r>
              <a:rPr lang="en-US" dirty="0"/>
              <a:t> are 6 bits; </a:t>
            </a:r>
            <a:r>
              <a:rPr lang="en-US" dirty="0" err="1"/>
              <a:t>rs</a:t>
            </a:r>
            <a:r>
              <a:rPr lang="en-US" dirty="0"/>
              <a:t>/</a:t>
            </a:r>
            <a:r>
              <a:rPr lang="en-US" dirty="0" err="1"/>
              <a:t>rt</a:t>
            </a:r>
            <a:r>
              <a:rPr lang="en-US" dirty="0"/>
              <a:t>/</a:t>
            </a:r>
            <a:r>
              <a:rPr lang="en-US" dirty="0" err="1"/>
              <a:t>rd</a:t>
            </a:r>
            <a:r>
              <a:rPr lang="en-US" dirty="0"/>
              <a:t>/</a:t>
            </a:r>
            <a:r>
              <a:rPr lang="en-US" dirty="0" err="1"/>
              <a:t>shamt</a:t>
            </a:r>
            <a:r>
              <a:rPr lang="en-US" dirty="0"/>
              <a:t> are 5 bits. you figure out the masks! but notice that the mask is just a function of the size – all the 5-bit fields have the same mask, and both the 6-bit fields have the same mask.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3885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- …… well it’s not actually the whole significand, as we’ll see shortly.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280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790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0739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5790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it’s just like in base 10, if you see 1.234, you know the 4 is the 1000ths place, so the fraction is 234/1000. same deal.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8751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346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123, 12.3, and 1.23 all have the same digits, right? the only difference is where the decimal point is located.</a:t>
            </a:r>
          </a:p>
          <a:p>
            <a:pPr marL="171450" indent="-171450">
              <a:buFontTx/>
              <a:buChar char="-"/>
            </a:pPr>
            <a:r>
              <a:rPr lang="en-US" dirty="0"/>
              <a:t>and really, that’s why we call “floating point” “floating point.” because the point “floats around” to any position.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301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what was this called? the Avocado Number?</a:t>
            </a:r>
          </a:p>
          <a:p>
            <a:r>
              <a:rPr lang="en-US" dirty="0"/>
              <a:t>- remember… 1/8 is not 8.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1585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since the rule is “one nonzero digit before the point”, in binary, which is the only digit that’s allowed to be there?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8658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the visible universe is about 10^80 cubic meters, and the base-2 logarithm of 10^80 is about 265. hence, 2^265.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093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2027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14501"/>
            <a:ext cx="7772400" cy="1225021"/>
          </a:xfrm>
        </p:spPr>
        <p:txBody>
          <a:bodyPr anchor="b">
            <a:noAutofit/>
          </a:bodyPr>
          <a:lstStyle>
            <a:lvl1pPr algn="l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177645"/>
            <a:ext cx="7772400" cy="146050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11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2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34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45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68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80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9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3162300"/>
            <a:ext cx="9144000" cy="18288"/>
          </a:xfrm>
          <a:prstGeom prst="rect">
            <a:avLst/>
          </a:prstGeom>
          <a:solidFill>
            <a:srgbClr val="5639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20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2880"/>
            </a:lvl1pPr>
            <a:lvl2pPr marL="411480" indent="0">
              <a:buNone/>
              <a:defRPr sz="2520"/>
            </a:lvl2pPr>
            <a:lvl3pPr marL="822960" indent="0">
              <a:buNone/>
              <a:defRPr sz="2160"/>
            </a:lvl3pPr>
            <a:lvl4pPr marL="1234440" indent="0">
              <a:buNone/>
              <a:defRPr sz="1800"/>
            </a:lvl4pPr>
            <a:lvl5pPr marL="1645920" indent="0">
              <a:buNone/>
              <a:defRPr sz="1800"/>
            </a:lvl5pPr>
            <a:lvl6pPr marL="2057400" indent="0">
              <a:buNone/>
              <a:defRPr sz="1800"/>
            </a:lvl6pPr>
            <a:lvl7pPr marL="2468880" indent="0">
              <a:buNone/>
              <a:defRPr sz="1800"/>
            </a:lvl7pPr>
            <a:lvl8pPr marL="2880360" indent="0">
              <a:buNone/>
              <a:defRPr sz="1800"/>
            </a:lvl8pPr>
            <a:lvl9pPr marL="3291840" indent="0">
              <a:buNone/>
              <a:defRPr sz="18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3"/>
            <a:ext cx="5486400" cy="670719"/>
          </a:xfrm>
        </p:spPr>
        <p:txBody>
          <a:bodyPr/>
          <a:lstStyle>
            <a:lvl1pPr marL="0" indent="0">
              <a:buNone/>
              <a:defRPr sz="1260"/>
            </a:lvl1pPr>
            <a:lvl2pPr marL="411480" indent="0">
              <a:buNone/>
              <a:defRPr sz="1080"/>
            </a:lvl2pPr>
            <a:lvl3pPr marL="822960" indent="0">
              <a:buNone/>
              <a:defRPr sz="900"/>
            </a:lvl3pPr>
            <a:lvl4pPr marL="1234440" indent="0">
              <a:buNone/>
              <a:defRPr sz="810"/>
            </a:lvl4pPr>
            <a:lvl5pPr marL="1645920" indent="0">
              <a:buNone/>
              <a:defRPr sz="810"/>
            </a:lvl5pPr>
            <a:lvl6pPr marL="2057400" indent="0">
              <a:buNone/>
              <a:defRPr sz="810"/>
            </a:lvl6pPr>
            <a:lvl7pPr marL="2468880" indent="0">
              <a:buNone/>
              <a:defRPr sz="810"/>
            </a:lvl7pPr>
            <a:lvl8pPr marL="2880360" indent="0">
              <a:buNone/>
              <a:defRPr sz="810"/>
            </a:lvl8pPr>
            <a:lvl9pPr marL="3291840" indent="0">
              <a:buNone/>
              <a:defRPr sz="81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7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7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495300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95301"/>
            <a:ext cx="8991600" cy="4801659"/>
          </a:xfrm>
        </p:spPr>
        <p:txBody>
          <a:bodyPr>
            <a:normAutofit/>
          </a:bodyPr>
          <a:lstStyle>
            <a:lvl1pPr marL="257175" indent="-257175">
              <a:buSzPct val="100000"/>
              <a:buFont typeface="Trebuchet MS" pitchFamily="34" charset="0"/>
              <a:buChar char="●"/>
              <a:defRPr sz="2200"/>
            </a:lvl1pPr>
            <a:lvl2pPr marL="515780" indent="-257175">
              <a:defRPr sz="2200"/>
            </a:lvl2pPr>
            <a:lvl3pPr marL="772955" indent="-250032">
              <a:tabLst/>
              <a:defRPr sz="2200" b="0"/>
            </a:lvl3pPr>
            <a:lvl4pPr marL="1031558" indent="-257175">
              <a:tabLst/>
              <a:defRPr sz="2200" b="0"/>
            </a:lvl4pPr>
            <a:lvl5pPr marL="1285875" indent="-254318">
              <a:defRPr sz="2200" b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is-IS"/>
              <a:t>CS447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3552B95B-556F-44BD-91A5-D80C1B9E2B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>
  <p:cSld name="Title and Content (no anim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495300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95301"/>
            <a:ext cx="8991600" cy="4801659"/>
          </a:xfrm>
        </p:spPr>
        <p:txBody>
          <a:bodyPr>
            <a:normAutofit/>
          </a:bodyPr>
          <a:lstStyle>
            <a:lvl1pPr marL="257175" indent="-257175">
              <a:buSzPct val="100000"/>
              <a:buFont typeface="Trebuchet MS" pitchFamily="34" charset="0"/>
              <a:buChar char="●"/>
              <a:defRPr sz="2200"/>
            </a:lvl1pPr>
            <a:lvl2pPr marL="515780" indent="-257175">
              <a:defRPr sz="2200"/>
            </a:lvl2pPr>
            <a:lvl3pPr marL="772955" indent="-250032">
              <a:tabLst/>
              <a:defRPr sz="2200" b="0"/>
            </a:lvl3pPr>
            <a:lvl4pPr marL="1031558" indent="-257175">
              <a:tabLst/>
              <a:defRPr sz="2200" b="0"/>
            </a:lvl4pPr>
            <a:lvl5pPr marL="1285875" indent="-254318">
              <a:defRPr sz="2200" b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is-IS"/>
              <a:t>CS447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3552B95B-556F-44BD-91A5-D80C1B9E2B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rgbClr val="2027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14501"/>
            <a:ext cx="7772400" cy="1225021"/>
          </a:xfrm>
        </p:spPr>
        <p:txBody>
          <a:bodyPr anchor="b">
            <a:noAutofit/>
          </a:bodyPr>
          <a:lstStyle>
            <a:lvl1pPr algn="l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3162300"/>
            <a:ext cx="9144000" cy="18288"/>
          </a:xfrm>
          <a:prstGeom prst="rect">
            <a:avLst/>
          </a:prstGeom>
          <a:solidFill>
            <a:srgbClr val="5639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20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636"/>
          </a:xfrm>
        </p:spPr>
        <p:txBody>
          <a:bodyPr/>
          <a:lstStyle>
            <a:lvl1pPr>
              <a:defRPr sz="2520"/>
            </a:lvl1pPr>
            <a:lvl2pPr>
              <a:defRPr sz="2160"/>
            </a:lvl2pPr>
            <a:lvl3pPr>
              <a:defRPr sz="1800"/>
            </a:lvl3pPr>
            <a:lvl4pPr>
              <a:defRPr sz="1620"/>
            </a:lvl4pPr>
            <a:lvl5pPr>
              <a:defRPr sz="1620"/>
            </a:lvl5pPr>
            <a:lvl6pPr>
              <a:defRPr sz="1620"/>
            </a:lvl6pPr>
            <a:lvl7pPr>
              <a:defRPr sz="1620"/>
            </a:lvl7pPr>
            <a:lvl8pPr>
              <a:defRPr sz="1620"/>
            </a:lvl8pPr>
            <a:lvl9pPr>
              <a:defRPr sz="16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636"/>
          </a:xfrm>
        </p:spPr>
        <p:txBody>
          <a:bodyPr/>
          <a:lstStyle>
            <a:lvl1pPr>
              <a:defRPr sz="2520"/>
            </a:lvl1pPr>
            <a:lvl2pPr>
              <a:defRPr sz="2160"/>
            </a:lvl2pPr>
            <a:lvl3pPr>
              <a:defRPr sz="1800"/>
            </a:lvl3pPr>
            <a:lvl4pPr>
              <a:defRPr sz="1620"/>
            </a:lvl4pPr>
            <a:lvl5pPr>
              <a:defRPr sz="1620"/>
            </a:lvl5pPr>
            <a:lvl6pPr>
              <a:defRPr sz="1620"/>
            </a:lvl6pPr>
            <a:lvl7pPr>
              <a:defRPr sz="1620"/>
            </a:lvl7pPr>
            <a:lvl8pPr>
              <a:defRPr sz="1620"/>
            </a:lvl8pPr>
            <a:lvl9pPr>
              <a:defRPr sz="16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160" b="1"/>
            </a:lvl1pPr>
            <a:lvl2pPr marL="411480" indent="0">
              <a:buNone/>
              <a:defRPr sz="1800" b="1"/>
            </a:lvl2pPr>
            <a:lvl3pPr marL="822960" indent="0">
              <a:buNone/>
              <a:defRPr sz="1620" b="1"/>
            </a:lvl3pPr>
            <a:lvl4pPr marL="1234440" indent="0">
              <a:buNone/>
              <a:defRPr sz="1440" b="1"/>
            </a:lvl4pPr>
            <a:lvl5pPr marL="1645920" indent="0">
              <a:buNone/>
              <a:defRPr sz="1440" b="1"/>
            </a:lvl5pPr>
            <a:lvl6pPr marL="2057400" indent="0">
              <a:buNone/>
              <a:defRPr sz="1440" b="1"/>
            </a:lvl6pPr>
            <a:lvl7pPr marL="2468880" indent="0">
              <a:buNone/>
              <a:defRPr sz="1440" b="1"/>
            </a:lvl7pPr>
            <a:lvl8pPr marL="2880360" indent="0">
              <a:buNone/>
              <a:defRPr sz="1440" b="1"/>
            </a:lvl8pPr>
            <a:lvl9pPr marL="3291840" indent="0">
              <a:buNone/>
              <a:defRPr sz="14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160"/>
            </a:lvl1pPr>
            <a:lvl2pPr>
              <a:defRPr sz="1800"/>
            </a:lvl2pPr>
            <a:lvl3pPr>
              <a:defRPr sz="1620"/>
            </a:lvl3pPr>
            <a:lvl4pPr>
              <a:defRPr sz="1440"/>
            </a:lvl4pPr>
            <a:lvl5pPr>
              <a:defRPr sz="1440"/>
            </a:lvl5pPr>
            <a:lvl6pPr>
              <a:defRPr sz="1440"/>
            </a:lvl6pPr>
            <a:lvl7pPr>
              <a:defRPr sz="1440"/>
            </a:lvl7pPr>
            <a:lvl8pPr>
              <a:defRPr sz="1440"/>
            </a:lvl8pPr>
            <a:lvl9pPr>
              <a:defRPr sz="14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279261"/>
            <a:ext cx="4041775" cy="533136"/>
          </a:xfrm>
        </p:spPr>
        <p:txBody>
          <a:bodyPr anchor="b"/>
          <a:lstStyle>
            <a:lvl1pPr marL="0" indent="0">
              <a:buNone/>
              <a:defRPr sz="2160" b="1"/>
            </a:lvl1pPr>
            <a:lvl2pPr marL="411480" indent="0">
              <a:buNone/>
              <a:defRPr sz="1800" b="1"/>
            </a:lvl2pPr>
            <a:lvl3pPr marL="822960" indent="0">
              <a:buNone/>
              <a:defRPr sz="1620" b="1"/>
            </a:lvl3pPr>
            <a:lvl4pPr marL="1234440" indent="0">
              <a:buNone/>
              <a:defRPr sz="1440" b="1"/>
            </a:lvl4pPr>
            <a:lvl5pPr marL="1645920" indent="0">
              <a:buNone/>
              <a:defRPr sz="1440" b="1"/>
            </a:lvl5pPr>
            <a:lvl6pPr marL="2057400" indent="0">
              <a:buNone/>
              <a:defRPr sz="1440" b="1"/>
            </a:lvl6pPr>
            <a:lvl7pPr marL="2468880" indent="0">
              <a:buNone/>
              <a:defRPr sz="1440" b="1"/>
            </a:lvl7pPr>
            <a:lvl8pPr marL="2880360" indent="0">
              <a:buNone/>
              <a:defRPr sz="1440" b="1"/>
            </a:lvl8pPr>
            <a:lvl9pPr marL="3291840" indent="0">
              <a:buNone/>
              <a:defRPr sz="14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812396"/>
            <a:ext cx="4041775" cy="3292740"/>
          </a:xfrm>
        </p:spPr>
        <p:txBody>
          <a:bodyPr/>
          <a:lstStyle>
            <a:lvl1pPr>
              <a:defRPr sz="2160"/>
            </a:lvl1pPr>
            <a:lvl2pPr>
              <a:defRPr sz="1800"/>
            </a:lvl2pPr>
            <a:lvl3pPr>
              <a:defRPr sz="1620"/>
            </a:lvl3pPr>
            <a:lvl4pPr>
              <a:defRPr sz="1440"/>
            </a:lvl4pPr>
            <a:lvl5pPr>
              <a:defRPr sz="1440"/>
            </a:lvl5pPr>
            <a:lvl6pPr>
              <a:defRPr sz="1440"/>
            </a:lvl6pPr>
            <a:lvl7pPr>
              <a:defRPr sz="1440"/>
            </a:lvl7pPr>
            <a:lvl8pPr>
              <a:defRPr sz="1440"/>
            </a:lvl8pPr>
            <a:lvl9pPr>
              <a:defRPr sz="14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27541"/>
            <a:ext cx="3008313" cy="968376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4"/>
            <a:ext cx="5111750" cy="4877594"/>
          </a:xfrm>
        </p:spPr>
        <p:txBody>
          <a:bodyPr/>
          <a:lstStyle>
            <a:lvl1pPr>
              <a:defRPr sz="2880"/>
            </a:lvl1pPr>
            <a:lvl2pPr>
              <a:defRPr sz="2520"/>
            </a:lvl2pPr>
            <a:lvl3pPr>
              <a:defRPr sz="216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195919"/>
            <a:ext cx="3008313" cy="3909219"/>
          </a:xfrm>
        </p:spPr>
        <p:txBody>
          <a:bodyPr/>
          <a:lstStyle>
            <a:lvl1pPr marL="0" indent="0">
              <a:buNone/>
              <a:defRPr sz="1260"/>
            </a:lvl1pPr>
            <a:lvl2pPr marL="411480" indent="0">
              <a:buNone/>
              <a:defRPr sz="1080"/>
            </a:lvl2pPr>
            <a:lvl3pPr marL="822960" indent="0">
              <a:buNone/>
              <a:defRPr sz="900"/>
            </a:lvl3pPr>
            <a:lvl4pPr marL="1234440" indent="0">
              <a:buNone/>
              <a:defRPr sz="810"/>
            </a:lvl4pPr>
            <a:lvl5pPr marL="1645920" indent="0">
              <a:buNone/>
              <a:defRPr sz="810"/>
            </a:lvl5pPr>
            <a:lvl6pPr marL="2057400" indent="0">
              <a:buNone/>
              <a:defRPr sz="810"/>
            </a:lvl6pPr>
            <a:lvl7pPr marL="2468880" indent="0">
              <a:buNone/>
              <a:defRPr sz="810"/>
            </a:lvl7pPr>
            <a:lvl8pPr marL="2880360" indent="0">
              <a:buNone/>
              <a:defRPr sz="810"/>
            </a:lvl8pPr>
            <a:lvl9pPr marL="3291840" indent="0">
              <a:buNone/>
              <a:defRPr sz="81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5600700"/>
            <a:ext cx="9144000" cy="114300"/>
          </a:xfrm>
          <a:prstGeom prst="rect">
            <a:avLst/>
          </a:prstGeom>
          <a:solidFill>
            <a:srgbClr val="5639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20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495300"/>
          </a:xfrm>
          <a:prstGeom prst="rect">
            <a:avLst/>
          </a:prstGeom>
          <a:solidFill>
            <a:srgbClr val="5639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2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4953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95301"/>
            <a:ext cx="8991600" cy="4801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5296960"/>
            <a:ext cx="12192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s-IS"/>
              <a:t>CS447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5296960"/>
            <a:ext cx="6858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2B95B-556F-44BD-91A5-D80C1B9E2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876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ransition/>
  <p:hf hdr="0" dt="0"/>
  <p:txStyles>
    <p:titleStyle>
      <a:lvl1pPr algn="l" defTabSz="822960" rtl="0" eaLnBrk="1" latinLnBrk="0" hangingPunct="1">
        <a:spcBef>
          <a:spcPct val="0"/>
        </a:spcBef>
        <a:buNone/>
        <a:defRPr sz="2800" b="1" kern="1200">
          <a:solidFill>
            <a:schemeClr val="bg1"/>
          </a:solidFill>
          <a:latin typeface="+mj-lt"/>
          <a:ea typeface="GulimChe" pitchFamily="49" charset="-127"/>
          <a:cs typeface="MoolBoran" pitchFamily="34" charset="0"/>
        </a:defRPr>
      </a:lvl1pPr>
    </p:titleStyle>
    <p:bodyStyle>
      <a:lvl1pPr marL="204312" indent="-204312" algn="l" defTabSz="822960" rtl="0" eaLnBrk="1" latinLnBrk="0" hangingPunct="1">
        <a:spcBef>
          <a:spcPts val="0"/>
        </a:spcBef>
        <a:buSzPct val="150000"/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5767" indent="-207170" algn="l" defTabSz="822960" rtl="0" eaLnBrk="1" latinLnBrk="0" hangingPunct="1">
        <a:spcBef>
          <a:spcPts val="0"/>
        </a:spcBef>
        <a:buFont typeface="Courier New" pitchFamily="49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620078" indent="-205740" algn="l" defTabSz="822960" rtl="0" eaLnBrk="1" latinLnBrk="0" hangingPunct="1">
        <a:spcBef>
          <a:spcPts val="0"/>
        </a:spcBef>
        <a:buFont typeface="Wingdings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821532" indent="-205740" algn="l" defTabSz="822960" rtl="0" eaLnBrk="1" latinLnBrk="0" hangingPunct="1">
        <a:spcBef>
          <a:spcPts val="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indent="-205740" algn="l" defTabSz="822960" rtl="0" eaLnBrk="1" latinLnBrk="0" hangingPunct="1">
        <a:spcBef>
          <a:spcPts val="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263140" indent="-205740" algn="l" defTabSz="82296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74620" indent="-205740" algn="l" defTabSz="82296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86100" indent="-205740" algn="l" defTabSz="82296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97580" indent="-205740" algn="l" defTabSz="82296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7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14501"/>
            <a:ext cx="8077200" cy="1225021"/>
          </a:xfrm>
        </p:spPr>
        <p:txBody>
          <a:bodyPr/>
          <a:lstStyle/>
          <a:p>
            <a:r>
              <a:rPr lang="en-US" dirty="0"/>
              <a:t>Floating-point Numbers</a:t>
            </a:r>
            <a:br>
              <a:rPr lang="en-US" dirty="0"/>
            </a:br>
            <a:r>
              <a:rPr lang="en-US" dirty="0"/>
              <a:t>and Bitfields</a:t>
            </a:r>
            <a:endParaRPr lang="en-US" sz="2400" b="1" dirty="0">
              <a:latin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0447</a:t>
            </a:r>
          </a:p>
          <a:p>
            <a:r>
              <a:rPr lang="en-US" dirty="0"/>
              <a:t>Jarrett Billingsley</a:t>
            </a:r>
          </a:p>
        </p:txBody>
      </p:sp>
    </p:spTree>
    <p:extLst>
      <p:ext uri="{BB962C8B-B14F-4D97-AF65-F5344CB8AC3E}">
        <p14:creationId xmlns:p14="http://schemas.microsoft.com/office/powerpoint/2010/main" val="361208656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55896-25E6-FE4D-B8DF-CC987F213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There are other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BD540-9F22-F346-AA66-54C5EC633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because floats are a finite number of digits, </a:t>
            </a:r>
            <a:r>
              <a:rPr lang="en-US" b="1" dirty="0"/>
              <a:t>every operation on floats rounds the result off to the nearest representable float.</a:t>
            </a:r>
          </a:p>
          <a:p>
            <a:r>
              <a:rPr lang="en-US" dirty="0"/>
              <a:t>this has a really nasty consequence:</a:t>
            </a:r>
            <a:br>
              <a:rPr lang="en-US" dirty="0"/>
            </a:br>
            <a:endParaRPr lang="en-US" dirty="0"/>
          </a:p>
          <a:p>
            <a:pPr marL="258605" lvl="1" indent="0" algn="ctr">
              <a:buNone/>
            </a:pP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(a + b) + 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</a:rPr>
              <a:t>may not be equal to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 + (b + c)</a:t>
            </a:r>
            <a:r>
              <a:rPr lang="en-US" dirty="0">
                <a:solidFill>
                  <a:srgbClr val="FF0000"/>
                </a:solidFill>
              </a:rPr>
              <a:t>!</a:t>
            </a:r>
            <a:br>
              <a:rPr lang="en-US" dirty="0">
                <a:solidFill>
                  <a:srgbClr val="FF0000"/>
                </a:solidFill>
              </a:rPr>
            </a:br>
            <a:endParaRPr lang="en-US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/>
              <a:t>because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(a + b) + c</a:t>
            </a:r>
            <a:r>
              <a:rPr lang="en-US" dirty="0"/>
              <a:t> is </a:t>
            </a:r>
            <a:r>
              <a:rPr lang="en-US" i="1" dirty="0"/>
              <a:t>really </a:t>
            </a:r>
            <a:r>
              <a:rPr lang="en-US" dirty="0"/>
              <a:t>done as:</a:t>
            </a:r>
            <a:br>
              <a:rPr lang="en-US" dirty="0"/>
            </a:br>
            <a:endParaRPr lang="en-US" dirty="0"/>
          </a:p>
          <a:p>
            <a:pPr marL="258605" lvl="1" indent="0" algn="ctr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round(round(a + b) + c)</a:t>
            </a:r>
          </a:p>
          <a:p>
            <a:pPr lvl="1"/>
            <a:endParaRPr lang="en-US" sz="1400" dirty="0"/>
          </a:p>
          <a:p>
            <a:r>
              <a:rPr lang="en-US" sz="1400" dirty="0"/>
              <a:t>by the way the operation of that round() function depends on the value of a global register in the CPU and different pieces of code interacting may not expect this and it can wreak absolute havoc :))))))))))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0BBE14-EADB-184C-A3BD-D3CA77BFD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0D20D2-B426-BE4C-B31E-569419C13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264537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8B363-DF88-5042-A185-A6D7760B70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Ok but how do we actually represent floats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60DC71-D4C2-4849-A9F6-1CA41C362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82171E-CB6F-574D-A8E6-B36846C1B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325470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3FA70-2816-304E-A9CE-FBA23F4FE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015B0-C76F-9347-B568-DAC7E3D306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495301"/>
            <a:ext cx="8991600" cy="495301"/>
          </a:xfrm>
        </p:spPr>
        <p:txBody>
          <a:bodyPr/>
          <a:lstStyle/>
          <a:p>
            <a:r>
              <a:rPr lang="en-US" dirty="0"/>
              <a:t>to represent numbers with places </a:t>
            </a:r>
            <a:r>
              <a:rPr lang="en-US" i="1" dirty="0"/>
              <a:t>after</a:t>
            </a:r>
            <a:r>
              <a:rPr lang="en-US" dirty="0"/>
              <a:t> the decimal </a:t>
            </a:r>
            <a:r>
              <a:rPr lang="en-US" sz="1000" dirty="0"/>
              <a:t>(or binary)</a:t>
            </a:r>
            <a:r>
              <a:rPr lang="en-US" dirty="0"/>
              <a:t> point…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57B2D7-6CAE-D047-8914-D9A76AADD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14E17D-276F-F042-BE16-7AA4E62BD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8B1443-F927-9847-80ED-26CAECA568A7}"/>
              </a:ext>
            </a:extLst>
          </p:cNvPr>
          <p:cNvSpPr txBox="1"/>
          <p:nvPr/>
        </p:nvSpPr>
        <p:spPr>
          <a:xfrm rot="21336146">
            <a:off x="478078" y="1043405"/>
            <a:ext cx="10470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/>
              <a:t>+</a:t>
            </a:r>
            <a:r>
              <a:rPr lang="en-US" sz="3200" b="1" dirty="0"/>
              <a:t>1.5</a:t>
            </a:r>
            <a:endParaRPr lang="en-US" sz="3200" b="1" baseline="30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D21EB8-42FF-DC47-B809-7699974D5924}"/>
              </a:ext>
            </a:extLst>
          </p:cNvPr>
          <p:cNvSpPr txBox="1"/>
          <p:nvPr/>
        </p:nvSpPr>
        <p:spPr>
          <a:xfrm rot="580860">
            <a:off x="984275" y="1794646"/>
            <a:ext cx="14013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/>
              <a:t>-</a:t>
            </a:r>
            <a:r>
              <a:rPr lang="en-US" sz="3200" b="1" dirty="0"/>
              <a:t>3.994</a:t>
            </a:r>
            <a:endParaRPr lang="en-US" sz="3200" b="1" baseline="30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E97C945-D02A-A64E-A3AC-EBDD4F02D166}"/>
              </a:ext>
            </a:extLst>
          </p:cNvPr>
          <p:cNvSpPr txBox="1"/>
          <p:nvPr/>
        </p:nvSpPr>
        <p:spPr>
          <a:xfrm rot="491703">
            <a:off x="1859117" y="1159737"/>
            <a:ext cx="22252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/>
              <a:t>+</a:t>
            </a:r>
            <a:r>
              <a:rPr lang="en-US" sz="3200" b="1" dirty="0"/>
              <a:t>9.581977</a:t>
            </a:r>
            <a:endParaRPr lang="en-US" sz="3200" b="1" baseline="30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A7E5C72-3237-1742-9FC8-AD81684C5538}"/>
              </a:ext>
            </a:extLst>
          </p:cNvPr>
          <p:cNvSpPr txBox="1"/>
          <p:nvPr/>
        </p:nvSpPr>
        <p:spPr>
          <a:xfrm rot="21181571">
            <a:off x="3451911" y="1703854"/>
            <a:ext cx="34034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/>
              <a:t>+</a:t>
            </a:r>
            <a:r>
              <a:rPr lang="en-US" sz="3200" b="1" dirty="0"/>
              <a:t>99030000000.0</a:t>
            </a:r>
            <a:endParaRPr lang="en-US" sz="3200" b="1" baseline="30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8C29916-193C-5A42-A033-3C3EC24911AC}"/>
              </a:ext>
            </a:extLst>
          </p:cNvPr>
          <p:cNvSpPr txBox="1"/>
          <p:nvPr/>
        </p:nvSpPr>
        <p:spPr>
          <a:xfrm rot="230592">
            <a:off x="4893992" y="1043405"/>
            <a:ext cx="35221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/>
              <a:t>-</a:t>
            </a:r>
            <a:r>
              <a:rPr lang="en-US" sz="3200" b="1" dirty="0"/>
              <a:t>0.000000000001</a:t>
            </a:r>
            <a:endParaRPr lang="en-US" sz="3200" b="1" baseline="30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02305CA-77B5-CF41-A8E1-475A6B861866}"/>
              </a:ext>
            </a:extLst>
          </p:cNvPr>
          <p:cNvSpPr txBox="1"/>
          <p:nvPr/>
        </p:nvSpPr>
        <p:spPr>
          <a:xfrm>
            <a:off x="747019" y="2505375"/>
            <a:ext cx="76499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there is a lot of variation in the </a:t>
            </a:r>
            <a:r>
              <a:rPr lang="en-US" sz="2200" b="1" dirty="0"/>
              <a:t>magnitude </a:t>
            </a:r>
            <a:r>
              <a:rPr lang="en-US" sz="2200" dirty="0"/>
              <a:t>of these numbers, but we always have to keep track of three things: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30BD479-DF50-4D4A-A237-31067B99548C}"/>
              </a:ext>
            </a:extLst>
          </p:cNvPr>
          <p:cNvSpPr txBox="1"/>
          <p:nvPr/>
        </p:nvSpPr>
        <p:spPr>
          <a:xfrm>
            <a:off x="990600" y="3266212"/>
            <a:ext cx="17526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1. the </a:t>
            </a:r>
            <a:r>
              <a:rPr lang="en-US" sz="2200" b="1" dirty="0"/>
              <a:t>sign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57BCC91-195A-B84D-B475-D99B8B127085}"/>
              </a:ext>
            </a:extLst>
          </p:cNvPr>
          <p:cNvSpPr txBox="1"/>
          <p:nvPr/>
        </p:nvSpPr>
        <p:spPr>
          <a:xfrm>
            <a:off x="990600" y="3706827"/>
            <a:ext cx="22098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2. the </a:t>
            </a:r>
            <a:r>
              <a:rPr lang="en-US" sz="2200" b="1" dirty="0"/>
              <a:t>digits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85B1B80-FF89-9649-83F1-4B53210F73FB}"/>
              </a:ext>
            </a:extLst>
          </p:cNvPr>
          <p:cNvSpPr txBox="1"/>
          <p:nvPr/>
        </p:nvSpPr>
        <p:spPr>
          <a:xfrm>
            <a:off x="990601" y="4147442"/>
            <a:ext cx="2514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3. the </a:t>
            </a:r>
            <a:r>
              <a:rPr lang="en-US" sz="2200" b="1" dirty="0"/>
              <a:t>position </a:t>
            </a:r>
            <a:r>
              <a:rPr lang="en-US" sz="2200" dirty="0"/>
              <a:t>of the decimal point within the digits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9F1332B-EE51-6843-8CC3-B23FC2C09807}"/>
              </a:ext>
            </a:extLst>
          </p:cNvPr>
          <p:cNvSpPr txBox="1"/>
          <p:nvPr/>
        </p:nvSpPr>
        <p:spPr>
          <a:xfrm>
            <a:off x="4114723" y="3681149"/>
            <a:ext cx="422096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fortunately, scientists have been doing this for a while, and have a useful system for this.</a:t>
            </a:r>
            <a:endParaRPr lang="en-US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4895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E5D4708-4D18-FE46-8A72-8807329B2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Scientific notation refresher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CE06F3-78BA-B742-9925-02FF685464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495301"/>
            <a:ext cx="8991600" cy="495301"/>
          </a:xfrm>
        </p:spPr>
        <p:txBody>
          <a:bodyPr/>
          <a:lstStyle/>
          <a:p>
            <a:r>
              <a:rPr lang="en-US" b="1" dirty="0"/>
              <a:t>scientific notation</a:t>
            </a:r>
            <a:r>
              <a:rPr lang="en-US" dirty="0"/>
              <a:t> expresses numbers like so:</a:t>
            </a:r>
            <a:endParaRPr lang="en-US" b="1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121D1F-8DD0-204D-AFA4-5E520203B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6E0E71-6868-2C4A-9F54-6DBFC20C2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AE8408-C72C-BB4B-813B-E391A8F4FEAB}"/>
              </a:ext>
            </a:extLst>
          </p:cNvPr>
          <p:cNvSpPr txBox="1"/>
          <p:nvPr/>
        </p:nvSpPr>
        <p:spPr>
          <a:xfrm>
            <a:off x="2446003" y="876300"/>
            <a:ext cx="40863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/>
              <a:t>+</a:t>
            </a:r>
            <a:r>
              <a:rPr lang="en-US" sz="4800" b="1" dirty="0"/>
              <a:t>6.022 </a:t>
            </a:r>
            <a:r>
              <a:rPr lang="en-US" sz="4800" dirty="0"/>
              <a:t>×</a:t>
            </a:r>
            <a:r>
              <a:rPr lang="en-US" sz="4800" b="1" dirty="0"/>
              <a:t> </a:t>
            </a:r>
            <a:r>
              <a:rPr lang="en-US" sz="4800" dirty="0"/>
              <a:t>10</a:t>
            </a:r>
            <a:r>
              <a:rPr lang="en-US" sz="4800" b="1" baseline="30000" dirty="0"/>
              <a:t>23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112B62A-FD3D-C744-AEA0-1BB5BE76763A}"/>
              </a:ext>
            </a:extLst>
          </p:cNvPr>
          <p:cNvGrpSpPr/>
          <p:nvPr/>
        </p:nvGrpSpPr>
        <p:grpSpPr>
          <a:xfrm>
            <a:off x="1434878" y="1392020"/>
            <a:ext cx="1104901" cy="758380"/>
            <a:chOff x="3601599" y="3368205"/>
            <a:chExt cx="1104901" cy="758380"/>
          </a:xfrm>
        </p:grpSpPr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A1A8327C-7902-5D47-81FC-AB823E79491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191000" y="3368205"/>
              <a:ext cx="515500" cy="327495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569127E-80B8-944A-ADAC-933DE2855603}"/>
                </a:ext>
              </a:extLst>
            </p:cNvPr>
            <p:cNvSpPr txBox="1"/>
            <p:nvPr/>
          </p:nvSpPr>
          <p:spPr>
            <a:xfrm>
              <a:off x="3601599" y="3695698"/>
              <a:ext cx="914401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/>
                <a:t>sign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D673BD4-8360-354F-884F-EAC7670B30E2}"/>
              </a:ext>
            </a:extLst>
          </p:cNvPr>
          <p:cNvGrpSpPr/>
          <p:nvPr/>
        </p:nvGrpSpPr>
        <p:grpSpPr>
          <a:xfrm>
            <a:off x="2998510" y="1567477"/>
            <a:ext cx="1621385" cy="873105"/>
            <a:chOff x="4466708" y="3294042"/>
            <a:chExt cx="1621385" cy="873105"/>
          </a:xfrm>
        </p:grpSpPr>
        <p:sp>
          <p:nvSpPr>
            <p:cNvPr id="12" name="Left Brace 11">
              <a:extLst>
                <a:ext uri="{FF2B5EF4-FFF2-40B4-BE49-F238E27FC236}">
                  <a16:creationId xmlns:a16="http://schemas.microsoft.com/office/drawing/2014/main" id="{4ECA199D-053E-FE4D-8039-FFE3BDD3527C}"/>
                </a:ext>
              </a:extLst>
            </p:cNvPr>
            <p:cNvSpPr/>
            <p:nvPr/>
          </p:nvSpPr>
          <p:spPr>
            <a:xfrm rot="16200000">
              <a:off x="5055881" y="2704869"/>
              <a:ext cx="401657" cy="1580004"/>
            </a:xfrm>
            <a:prstGeom prst="leftBrace">
              <a:avLst>
                <a:gd name="adj1" fmla="val 50533"/>
                <a:gd name="adj2" fmla="val 50000"/>
              </a:avLst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D9E9795-61F0-524E-8C70-ED1F1602AA6D}"/>
                </a:ext>
              </a:extLst>
            </p:cNvPr>
            <p:cNvSpPr txBox="1"/>
            <p:nvPr/>
          </p:nvSpPr>
          <p:spPr>
            <a:xfrm>
              <a:off x="4508091" y="3736260"/>
              <a:ext cx="158000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/>
                <a:t>significand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56B96E2-7732-224B-9DFF-FA0B4D642086}"/>
              </a:ext>
            </a:extLst>
          </p:cNvPr>
          <p:cNvGrpSpPr/>
          <p:nvPr/>
        </p:nvGrpSpPr>
        <p:grpSpPr>
          <a:xfrm>
            <a:off x="5106930" y="1410859"/>
            <a:ext cx="2130538" cy="1110718"/>
            <a:chOff x="5640331" y="3214324"/>
            <a:chExt cx="2130538" cy="1110718"/>
          </a:xfrm>
        </p:grpSpPr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32F75357-1A90-E34D-A67E-2B86B16FD532}"/>
                </a:ext>
              </a:extLst>
            </p:cNvPr>
            <p:cNvCxnSpPr/>
            <p:nvPr/>
          </p:nvCxnSpPr>
          <p:spPr>
            <a:xfrm flipV="1">
              <a:off x="6705600" y="3214324"/>
              <a:ext cx="0" cy="481376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78B1ED30-EB40-AC41-B5A1-9AFCB4B0D101}"/>
                </a:ext>
              </a:extLst>
            </p:cNvPr>
            <p:cNvSpPr txBox="1"/>
            <p:nvPr/>
          </p:nvSpPr>
          <p:spPr>
            <a:xfrm>
              <a:off x="5640331" y="3678711"/>
              <a:ext cx="213053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/>
                <a:t>exponent </a:t>
              </a:r>
            </a:p>
            <a:p>
              <a:pPr algn="ctr"/>
              <a:r>
                <a:rPr lang="en-US" sz="1400" dirty="0"/>
                <a:t>(i.e. position of point)</a:t>
              </a: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A34D58A6-B31F-E24C-9EBE-4BE4F8B604B8}"/>
              </a:ext>
            </a:extLst>
          </p:cNvPr>
          <p:cNvSpPr txBox="1"/>
          <p:nvPr/>
        </p:nvSpPr>
        <p:spPr>
          <a:xfrm>
            <a:off x="185195" y="2446366"/>
            <a:ext cx="44630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there is exactly </a:t>
            </a:r>
            <a:r>
              <a:rPr lang="en-US" sz="2200" b="1" dirty="0">
                <a:solidFill>
                  <a:srgbClr val="FF0000"/>
                </a:solidFill>
              </a:rPr>
              <a:t>one non-zero digit before the decimal point.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F711BDC-7BD5-574E-A5E3-55BEBE46CD4A}"/>
              </a:ext>
            </a:extLst>
          </p:cNvPr>
          <p:cNvSpPr txBox="1"/>
          <p:nvPr/>
        </p:nvSpPr>
        <p:spPr>
          <a:xfrm>
            <a:off x="185195" y="3204746"/>
            <a:ext cx="44630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(with one exception: the number 0)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2CB6DEC-82A3-3F4B-9346-E301DC23ED02}"/>
              </a:ext>
            </a:extLst>
          </p:cNvPr>
          <p:cNvSpPr txBox="1"/>
          <p:nvPr/>
        </p:nvSpPr>
        <p:spPr>
          <a:xfrm>
            <a:off x="4626497" y="2585111"/>
            <a:ext cx="44630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negative</a:t>
            </a:r>
            <a:r>
              <a:rPr lang="en-US" sz="2200" dirty="0"/>
              <a:t> exponents are used for numbers </a:t>
            </a:r>
            <a:r>
              <a:rPr lang="en-US" sz="2200" b="1" dirty="0"/>
              <a:t>smaller than 1.</a:t>
            </a:r>
            <a:endParaRPr lang="en-US" sz="2200" b="1" dirty="0">
              <a:solidFill>
                <a:srgbClr val="FF000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914F9EB-1DA3-F14F-9A0C-71F241463429}"/>
              </a:ext>
            </a:extLst>
          </p:cNvPr>
          <p:cNvSpPr txBox="1"/>
          <p:nvPr/>
        </p:nvSpPr>
        <p:spPr>
          <a:xfrm>
            <a:off x="1235775" y="3895083"/>
            <a:ext cx="22315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200" dirty="0"/>
              <a:t>when you get the </a:t>
            </a:r>
            <a:r>
              <a:rPr lang="en-US" sz="2200" b="1" dirty="0"/>
              <a:t>reciprocal…</a:t>
            </a:r>
            <a:endParaRPr lang="en-US" sz="22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45E1B23-E83E-5B45-BE63-03FD2C0D9BB6}"/>
                  </a:ext>
                </a:extLst>
              </p:cNvPr>
              <p:cNvSpPr txBox="1"/>
              <p:nvPr/>
            </p:nvSpPr>
            <p:spPr>
              <a:xfrm>
                <a:off x="3614195" y="3797108"/>
                <a:ext cx="4463005" cy="9653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×</m:t>
                        </m:r>
                        <m:sSup>
                          <m:sSupPr>
                            <m:ctrlP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10</m:t>
                            </m:r>
                          </m:e>
                          <m:sup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4000" dirty="0">
                    <a:solidFill>
                      <a:schemeClr val="tx1"/>
                    </a:solidFill>
                  </a:rPr>
                  <a:t> = </a:t>
                </a:r>
                <a:r>
                  <a:rPr lang="en-US" sz="4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4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4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sup>
                    </m:sSup>
                  </m:oMath>
                </a14:m>
                <a:endParaRPr lang="en-US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45E1B23-E83E-5B45-BE63-03FD2C0D9B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4195" y="3797108"/>
                <a:ext cx="4463005" cy="965392"/>
              </a:xfrm>
              <a:prstGeom prst="rect">
                <a:avLst/>
              </a:prstGeom>
              <a:blipFill>
                <a:blip r:embed="rId3"/>
                <a:stretch>
                  <a:fillRect b="-207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68899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7" grpId="0"/>
      <p:bldP spid="18" grpId="0"/>
      <p:bldP spid="20" grpId="0"/>
      <p:bldP spid="21" grpId="0"/>
      <p:bldP spid="2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about in binary?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95302"/>
            <a:ext cx="8763000" cy="1211374"/>
          </a:xfrm>
        </p:spPr>
        <p:txBody>
          <a:bodyPr>
            <a:normAutofit/>
          </a:bodyPr>
          <a:lstStyle/>
          <a:p>
            <a:r>
              <a:rPr lang="en-US" dirty="0"/>
              <a:t>well, computers don’t use base 10. but that’s okay. </a:t>
            </a:r>
            <a:r>
              <a:rPr lang="en-US" b="1" dirty="0"/>
              <a:t>scientific notation works just as well in base 2.</a:t>
            </a:r>
            <a:endParaRPr lang="en-US" dirty="0"/>
          </a:p>
          <a:p>
            <a:pPr lvl="1"/>
            <a:r>
              <a:rPr lang="en-US" sz="1800" dirty="0"/>
              <a:t>(but the below writes exponents in base-10 for clarity)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t>14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9675" y="1638301"/>
            <a:ext cx="460872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>
                <a:latin typeface="Consolas" panose="020B0609020204030204" pitchFamily="49" charset="0"/>
                <a:cs typeface="Consolas" panose="020B0609020204030204" pitchFamily="49" charset="0"/>
              </a:rPr>
              <a:t>+10010101 =</a:t>
            </a:r>
          </a:p>
          <a:p>
            <a:pPr algn="r"/>
            <a:r>
              <a:rPr lang="en-US" sz="2800" b="1" dirty="0">
                <a:latin typeface="Consolas" panose="020B0609020204030204" pitchFamily="49" charset="0"/>
                <a:cs typeface="Consolas" panose="020B0609020204030204" pitchFamily="49" charset="0"/>
              </a:rPr>
              <a:t>-0.00101 =</a:t>
            </a:r>
          </a:p>
          <a:p>
            <a:pPr algn="r"/>
            <a:r>
              <a:rPr lang="en-US" sz="2800" b="1" dirty="0">
                <a:latin typeface="Consolas" panose="020B0609020204030204" pitchFamily="49" charset="0"/>
                <a:cs typeface="Consolas" panose="020B0609020204030204" pitchFamily="49" charset="0"/>
              </a:rPr>
              <a:t>-1001000000000000 =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48200" y="1638300"/>
            <a:ext cx="4114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Consolas" panose="020B0609020204030204" pitchFamily="49" charset="0"/>
                <a:cs typeface="Consolas" panose="020B0609020204030204" pitchFamily="49" charset="0"/>
              </a:rPr>
              <a:t>+1.0010101 × 2</a:t>
            </a:r>
            <a:r>
              <a:rPr lang="en-US" sz="2800" b="1" baseline="30000" dirty="0">
                <a:latin typeface="Consolas" panose="020B0609020204030204" pitchFamily="49" charset="0"/>
                <a:cs typeface="Consolas" panose="020B0609020204030204" pitchFamily="49" charset="0"/>
              </a:rPr>
              <a:t>+7</a:t>
            </a:r>
          </a:p>
          <a:p>
            <a:r>
              <a:rPr lang="en-US" sz="2800" b="1" dirty="0">
                <a:latin typeface="Consolas" panose="020B0609020204030204" pitchFamily="49" charset="0"/>
                <a:cs typeface="Consolas" panose="020B0609020204030204" pitchFamily="49" charset="0"/>
              </a:rPr>
              <a:t>-1.01      × 2</a:t>
            </a:r>
            <a:r>
              <a:rPr lang="en-US" sz="2800" b="1" baseline="30000" dirty="0">
                <a:latin typeface="Consolas" panose="020B0609020204030204" pitchFamily="49" charset="0"/>
                <a:cs typeface="Consolas" panose="020B0609020204030204" pitchFamily="49" charset="0"/>
              </a:rPr>
              <a:t>-3</a:t>
            </a:r>
          </a:p>
          <a:p>
            <a:r>
              <a:rPr lang="en-US" sz="2800" b="1" dirty="0">
                <a:latin typeface="Consolas" panose="020B0609020204030204" pitchFamily="49" charset="0"/>
                <a:cs typeface="Consolas" panose="020B0609020204030204" pitchFamily="49" charset="0"/>
              </a:rPr>
              <a:t>-1.001     × 2</a:t>
            </a:r>
            <a:r>
              <a:rPr lang="en-US" sz="2800" b="1" baseline="30000" dirty="0">
                <a:latin typeface="Consolas" panose="020B0609020204030204" pitchFamily="49" charset="0"/>
                <a:cs typeface="Consolas" panose="020B0609020204030204" pitchFamily="49" charset="0"/>
              </a:rPr>
              <a:t>+15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4382725" y="2917998"/>
            <a:ext cx="3124200" cy="1690036"/>
            <a:chOff x="3581249" y="3277775"/>
            <a:chExt cx="3124200" cy="1690036"/>
          </a:xfrm>
        </p:grpSpPr>
        <p:cxnSp>
          <p:nvCxnSpPr>
            <p:cNvPr id="9" name="Straight Arrow Connector 8"/>
            <p:cNvCxnSpPr>
              <a:cxnSpLocks/>
            </p:cNvCxnSpPr>
            <p:nvPr/>
          </p:nvCxnSpPr>
          <p:spPr>
            <a:xfrm flipV="1">
              <a:off x="4227724" y="3277775"/>
              <a:ext cx="0" cy="549102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3581249" y="3859815"/>
              <a:ext cx="312420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/>
                <a:t>what do you notice about the digit before the </a:t>
              </a:r>
              <a:r>
                <a:rPr lang="en-US" sz="2200" b="1" dirty="0"/>
                <a:t>binary</a:t>
              </a:r>
              <a:r>
                <a:rPr lang="en-US" sz="2200" dirty="0"/>
                <a:t> point?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337366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5163D-939A-CB4C-BAF4-D06A96218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how do we represent it </a:t>
            </a:r>
            <a:r>
              <a:rPr lang="en-US" i="1" dirty="0"/>
              <a:t>space-efficiently?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D07275-0883-364A-B5C3-38AD89FC6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495301"/>
            <a:ext cx="8991600" cy="495301"/>
          </a:xfrm>
        </p:spPr>
        <p:txBody>
          <a:bodyPr/>
          <a:lstStyle/>
          <a:p>
            <a:r>
              <a:rPr lang="en-US" dirty="0"/>
              <a:t>we could represent floats </a:t>
            </a:r>
            <a:r>
              <a:rPr lang="en-US" i="1" dirty="0"/>
              <a:t>poorly </a:t>
            </a:r>
            <a:r>
              <a:rPr lang="en-US" dirty="0"/>
              <a:t>by doing something like…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D705BF-7A6B-7649-AE9C-0A5DF7917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BB2A0C-6264-F242-AA51-DA9DDA509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81B953-3923-6F40-AEFE-A5C7A1ACB88A}"/>
              </a:ext>
            </a:extLst>
          </p:cNvPr>
          <p:cNvSpPr txBox="1"/>
          <p:nvPr/>
        </p:nvSpPr>
        <p:spPr>
          <a:xfrm>
            <a:off x="381000" y="1104900"/>
            <a:ext cx="324319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BadFloat</a:t>
            </a: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</a:p>
          <a:p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400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boolean</a:t>
            </a: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 sign;</a:t>
            </a:r>
          </a:p>
          <a:p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400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 significand;</a:t>
            </a:r>
          </a:p>
          <a:p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400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 exponent;</a:t>
            </a:r>
          </a:p>
          <a:p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72D64D-E149-D44A-BC1C-F24B397BA642}"/>
              </a:ext>
            </a:extLst>
          </p:cNvPr>
          <p:cNvSpPr txBox="1"/>
          <p:nvPr/>
        </p:nvSpPr>
        <p:spPr>
          <a:xfrm>
            <a:off x="4114800" y="1104900"/>
            <a:ext cx="422096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each </a:t>
            </a:r>
            <a:r>
              <a:rPr lang="en-US" sz="2200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200" b="1" dirty="0"/>
              <a:t> </a:t>
            </a:r>
            <a:r>
              <a:rPr lang="en-US" sz="2200" dirty="0"/>
              <a:t>field takes up </a:t>
            </a:r>
            <a:r>
              <a:rPr lang="en-US" sz="2200" b="1" dirty="0"/>
              <a:t>4 bytes;</a:t>
            </a:r>
            <a:r>
              <a:rPr lang="en-US" sz="2200" dirty="0"/>
              <a:t> the </a:t>
            </a:r>
            <a:r>
              <a:rPr lang="en-US" sz="2200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boolean</a:t>
            </a:r>
            <a:r>
              <a:rPr lang="en-US" sz="2200" b="1" dirty="0"/>
              <a:t> </a:t>
            </a:r>
            <a:r>
              <a:rPr lang="en-US" sz="2200" dirty="0"/>
              <a:t>field takes up </a:t>
            </a:r>
            <a:r>
              <a:rPr lang="en-US" sz="2200" b="1" dirty="0"/>
              <a:t>1;</a:t>
            </a:r>
            <a:r>
              <a:rPr lang="en-US" sz="2200" dirty="0"/>
              <a:t> and there are hidden fields and alignment involved, so…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0DBE5C-46E4-7943-BD1D-95C1DF9B7320}"/>
              </a:ext>
            </a:extLst>
          </p:cNvPr>
          <p:cNvSpPr txBox="1"/>
          <p:nvPr/>
        </p:nvSpPr>
        <p:spPr>
          <a:xfrm>
            <a:off x="3894039" y="2551450"/>
            <a:ext cx="46624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one instance of this class may take up </a:t>
            </a:r>
            <a:r>
              <a:rPr lang="en-US" sz="2200" b="1" dirty="0"/>
              <a:t>16 to 24 bytes. </a:t>
            </a:r>
            <a:r>
              <a:rPr lang="en-US" sz="2200" dirty="0"/>
              <a:t>that’s awful.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7498C4F-7889-3C45-81DB-3AAF75CCDC98}"/>
              </a:ext>
            </a:extLst>
          </p:cNvPr>
          <p:cNvSpPr txBox="1"/>
          <p:nvPr/>
        </p:nvSpPr>
        <p:spPr>
          <a:xfrm>
            <a:off x="381000" y="3849589"/>
            <a:ext cx="27334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float</a:t>
            </a: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 f = -</a:t>
            </a: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1.5</a:t>
            </a: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B24703F-4A0B-EB42-9429-0E4AFBE516CB}"/>
              </a:ext>
            </a:extLst>
          </p:cNvPr>
          <p:cNvSpPr txBox="1"/>
          <p:nvPr/>
        </p:nvSpPr>
        <p:spPr>
          <a:xfrm>
            <a:off x="4114800" y="3695700"/>
            <a:ext cx="42209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in contrast, a </a:t>
            </a:r>
            <a:r>
              <a:rPr lang="en-US" sz="22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float</a:t>
            </a:r>
            <a:r>
              <a:rPr lang="en-US" sz="2200" b="1" dirty="0"/>
              <a:t> </a:t>
            </a:r>
            <a:r>
              <a:rPr lang="en-US" sz="2200" dirty="0"/>
              <a:t>takes up only </a:t>
            </a:r>
            <a:r>
              <a:rPr lang="en-US" sz="2200" b="1" dirty="0"/>
              <a:t>4 bytes.</a:t>
            </a:r>
            <a:r>
              <a:rPr lang="en-US" sz="2200" dirty="0"/>
              <a:t> but how?</a:t>
            </a:r>
            <a:endParaRPr lang="en-US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6945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Bitfields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27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9AAAE-3AF7-4748-B680-EC2992A3D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many bits do you </a:t>
            </a:r>
            <a:r>
              <a:rPr lang="en-US" i="1" dirty="0"/>
              <a:t>really</a:t>
            </a:r>
            <a:r>
              <a:rPr lang="en-US" dirty="0"/>
              <a:t> need?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A74FC-A6A9-734D-8FD8-677851813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remember: with </a:t>
            </a:r>
            <a:r>
              <a:rPr lang="en-US" i="1" dirty="0"/>
              <a:t>n</a:t>
            </a:r>
            <a:r>
              <a:rPr lang="en-US" dirty="0"/>
              <a:t> bits we can represent </a:t>
            </a:r>
            <a:r>
              <a:rPr lang="en-US" b="1" dirty="0"/>
              <a:t>2</a:t>
            </a:r>
            <a:r>
              <a:rPr lang="en-US" b="1" i="1" baseline="30000" dirty="0"/>
              <a:t>n</a:t>
            </a:r>
            <a:r>
              <a:rPr lang="en-US" b="1" dirty="0"/>
              <a:t> different values.</a:t>
            </a:r>
          </a:p>
          <a:p>
            <a:r>
              <a:rPr lang="en-US" dirty="0"/>
              <a:t>for the </a:t>
            </a:r>
            <a:r>
              <a:rPr lang="en-US" b="1" dirty="0"/>
              <a:t>sign… </a:t>
            </a:r>
            <a:r>
              <a:rPr lang="en-US" dirty="0"/>
              <a:t>how many bits would it really take to represent it?</a:t>
            </a:r>
          </a:p>
          <a:p>
            <a:pPr lvl="1"/>
            <a:r>
              <a:rPr lang="en-US" dirty="0"/>
              <a:t>just </a:t>
            </a:r>
            <a:r>
              <a:rPr lang="en-US" b="1" dirty="0"/>
              <a:t>1 bit</a:t>
            </a:r>
            <a:r>
              <a:rPr lang="en-US" dirty="0"/>
              <a:t>, right? 0 for positive, 1 for negative, like integers.</a:t>
            </a:r>
          </a:p>
          <a:p>
            <a:r>
              <a:rPr lang="en-US" dirty="0"/>
              <a:t>for the </a:t>
            </a:r>
            <a:r>
              <a:rPr lang="en-US" b="1" dirty="0"/>
              <a:t>exponent… </a:t>
            </a:r>
            <a:r>
              <a:rPr lang="en-US" dirty="0"/>
              <a:t>what are the biggest and smallest numbers are you likely to encounter on a regular basis?</a:t>
            </a:r>
          </a:p>
          <a:p>
            <a:pPr lvl="1"/>
            <a:r>
              <a:rPr lang="en-US" dirty="0"/>
              <a:t>the volume of the </a:t>
            </a:r>
            <a:r>
              <a:rPr lang="en-US" i="1" dirty="0"/>
              <a:t>visible universe </a:t>
            </a:r>
            <a:r>
              <a:rPr lang="en-US" dirty="0"/>
              <a:t>is on the order of 2</a:t>
            </a:r>
            <a:r>
              <a:rPr lang="en-US" baseline="30000" dirty="0"/>
              <a:t>265</a:t>
            </a:r>
            <a:r>
              <a:rPr lang="en-US" dirty="0"/>
              <a:t> m</a:t>
            </a:r>
            <a:r>
              <a:rPr lang="en-US" baseline="30000" dirty="0"/>
              <a:t>3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most useful numbers are </a:t>
            </a:r>
            <a:r>
              <a:rPr lang="en-US" i="1" dirty="0"/>
              <a:t>way</a:t>
            </a:r>
            <a:r>
              <a:rPr lang="en-US" dirty="0"/>
              <a:t> smaller, so maybe exponents in the range 2</a:t>
            </a:r>
            <a:r>
              <a:rPr lang="en-US" baseline="30000" dirty="0"/>
              <a:t>-128</a:t>
            </a:r>
            <a:r>
              <a:rPr lang="en-US" dirty="0"/>
              <a:t> to 2</a:t>
            </a:r>
            <a:r>
              <a:rPr lang="en-US" baseline="30000" dirty="0"/>
              <a:t>+127</a:t>
            </a:r>
            <a:r>
              <a:rPr lang="en-US" dirty="0"/>
              <a:t> are sufficient. </a:t>
            </a:r>
            <a:r>
              <a:rPr lang="en-US" b="1" dirty="0"/>
              <a:t>how many bits for that?</a:t>
            </a:r>
          </a:p>
          <a:p>
            <a:r>
              <a:rPr lang="en-US" dirty="0"/>
              <a:t>then, for the significand, uh… well… um…</a:t>
            </a:r>
          </a:p>
          <a:p>
            <a:pPr lvl="1"/>
            <a:r>
              <a:rPr lang="en-US" dirty="0"/>
              <a:t>really, it’s a matter of </a:t>
            </a:r>
            <a:r>
              <a:rPr lang="en-US" b="1" dirty="0"/>
              <a:t>how much precision you want. </a:t>
            </a:r>
          </a:p>
          <a:p>
            <a:pPr lvl="2"/>
            <a:r>
              <a:rPr lang="en-US" dirty="0"/>
              <a:t>more bits = more precision. </a:t>
            </a:r>
          </a:p>
          <a:p>
            <a:pPr lvl="1"/>
            <a:r>
              <a:rPr lang="en-US" dirty="0"/>
              <a:t>well, let’s target </a:t>
            </a:r>
            <a:r>
              <a:rPr lang="en-US" b="1" dirty="0"/>
              <a:t>32 bits total, </a:t>
            </a:r>
            <a:r>
              <a:rPr lang="en-US" dirty="0"/>
              <a:t>so 32 - 8 - 1 = </a:t>
            </a:r>
            <a:r>
              <a:rPr lang="en-US" b="1" dirty="0"/>
              <a:t>23 bits </a:t>
            </a:r>
            <a:r>
              <a:rPr lang="en-US" dirty="0"/>
              <a:t>for the significand.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15DD16-982D-694E-B697-1D73878E4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69A9E3-1196-6A49-82EB-01C0E474A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936512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EB279-7F5D-C041-BEAB-7BAF1FDEB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Taking shape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C784D-0C32-234B-933B-2885D3ECDE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495301"/>
            <a:ext cx="8991600" cy="1219199"/>
          </a:xfrm>
        </p:spPr>
        <p:txBody>
          <a:bodyPr/>
          <a:lstStyle/>
          <a:p>
            <a:r>
              <a:rPr lang="en-US" dirty="0"/>
              <a:t>think back to when we looked at </a:t>
            </a:r>
            <a:r>
              <a:rPr lang="en-US" b="1" dirty="0" err="1"/>
              <a:t>bitsets</a:t>
            </a:r>
            <a:r>
              <a:rPr lang="en-US" dirty="0"/>
              <a:t> last time. we encoded multiple </a:t>
            </a:r>
            <a:r>
              <a:rPr lang="en-US" b="1" dirty="0"/>
              <a:t>separate 1-bit </a:t>
            </a:r>
            <a:r>
              <a:rPr lang="en-US" dirty="0"/>
              <a:t>values within one integer.</a:t>
            </a:r>
          </a:p>
          <a:p>
            <a:r>
              <a:rPr lang="en-US" dirty="0"/>
              <a:t>what if we extended that concept to </a:t>
            </a:r>
            <a:r>
              <a:rPr lang="en-US" b="1" dirty="0"/>
              <a:t>multiple-bit values?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77B443-9226-B84F-84C9-9EA75A369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F86CE9-9DE6-E84B-A927-F839E0113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51D361-873A-884B-8DF4-45D301583FB3}"/>
              </a:ext>
            </a:extLst>
          </p:cNvPr>
          <p:cNvSpPr txBox="1"/>
          <p:nvPr/>
        </p:nvSpPr>
        <p:spPr>
          <a:xfrm>
            <a:off x="0" y="157864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Consolas" charset="0"/>
                <a:ea typeface="Consolas" charset="0"/>
                <a:cs typeface="Consolas" charset="0"/>
              </a:rPr>
              <a:t>00111111100000000000000000000000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6320A2F-1634-1C45-AC17-91FB268C250F}"/>
              </a:ext>
            </a:extLst>
          </p:cNvPr>
          <p:cNvGrpSpPr/>
          <p:nvPr/>
        </p:nvGrpSpPr>
        <p:grpSpPr>
          <a:xfrm>
            <a:off x="0" y="2218933"/>
            <a:ext cx="2089349" cy="1915995"/>
            <a:chOff x="3991745" y="3277775"/>
            <a:chExt cx="2089349" cy="1915995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900EB1CA-7269-7B45-8B39-AF4DF730B14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227724" y="3277775"/>
              <a:ext cx="0" cy="1146554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6C6D396-4A16-444C-B82C-AEC504AEAAE3}"/>
                </a:ext>
              </a:extLst>
            </p:cNvPr>
            <p:cNvSpPr txBox="1"/>
            <p:nvPr/>
          </p:nvSpPr>
          <p:spPr>
            <a:xfrm>
              <a:off x="3991745" y="4424329"/>
              <a:ext cx="208934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/>
                <a:t>let’s make this the </a:t>
              </a:r>
              <a:r>
                <a:rPr lang="en-US" sz="2200" b="1" dirty="0"/>
                <a:t>sign bit.</a:t>
              </a:r>
              <a:endParaRPr lang="en-US" sz="2200" dirty="0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7E3F9BDE-1772-0D4C-87DB-FA710D9D4C9C}"/>
              </a:ext>
            </a:extLst>
          </p:cNvPr>
          <p:cNvSpPr txBox="1"/>
          <p:nvPr/>
        </p:nvSpPr>
        <p:spPr>
          <a:xfrm>
            <a:off x="0" y="1578644"/>
            <a:ext cx="5579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endParaRPr lang="en-US" sz="4000" b="1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D6FE7F4-5EBD-3742-B208-88FD933B6792}"/>
              </a:ext>
            </a:extLst>
          </p:cNvPr>
          <p:cNvSpPr txBox="1"/>
          <p:nvPr/>
        </p:nvSpPr>
        <p:spPr>
          <a:xfrm>
            <a:off x="0" y="1578644"/>
            <a:ext cx="28193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B050"/>
                </a:solidFill>
                <a:latin typeface="Consolas" charset="0"/>
                <a:ea typeface="Consolas" charset="0"/>
                <a:cs typeface="Consolas" charset="0"/>
              </a:rPr>
              <a:t> 01111111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2594C06-24E8-C449-96E4-24D8AA729C88}"/>
              </a:ext>
            </a:extLst>
          </p:cNvPr>
          <p:cNvSpPr txBox="1"/>
          <p:nvPr/>
        </p:nvSpPr>
        <p:spPr>
          <a:xfrm>
            <a:off x="0" y="157864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         00000000000000000000000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6A10313-B594-2944-844C-055002005FC1}"/>
              </a:ext>
            </a:extLst>
          </p:cNvPr>
          <p:cNvGrpSpPr/>
          <p:nvPr/>
        </p:nvGrpSpPr>
        <p:grpSpPr>
          <a:xfrm>
            <a:off x="401888" y="2219432"/>
            <a:ext cx="2188909" cy="1092245"/>
            <a:chOff x="401888" y="2219432"/>
            <a:chExt cx="2188909" cy="1092245"/>
          </a:xfrm>
        </p:grpSpPr>
        <p:sp>
          <p:nvSpPr>
            <p:cNvPr id="15" name="Left Brace 14">
              <a:extLst>
                <a:ext uri="{FF2B5EF4-FFF2-40B4-BE49-F238E27FC236}">
                  <a16:creationId xmlns:a16="http://schemas.microsoft.com/office/drawing/2014/main" id="{0B2F77F1-9739-CB41-9EB2-BE484BC3B936}"/>
                </a:ext>
              </a:extLst>
            </p:cNvPr>
            <p:cNvSpPr/>
            <p:nvPr/>
          </p:nvSpPr>
          <p:spPr>
            <a:xfrm rot="16200000">
              <a:off x="1343943" y="1277377"/>
              <a:ext cx="304800" cy="2188909"/>
            </a:xfrm>
            <a:prstGeom prst="leftBrace">
              <a:avLst>
                <a:gd name="adj1" fmla="val 47043"/>
                <a:gd name="adj2" fmla="val 50000"/>
              </a:avLst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49D09CE-37BF-0142-A843-D3E6DBE892E6}"/>
                </a:ext>
              </a:extLst>
            </p:cNvPr>
            <p:cNvSpPr txBox="1"/>
            <p:nvPr/>
          </p:nvSpPr>
          <p:spPr>
            <a:xfrm>
              <a:off x="451668" y="2542236"/>
              <a:ext cx="208934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/>
                <a:t>these are the </a:t>
              </a:r>
              <a:r>
                <a:rPr lang="en-US" sz="2200" b="1" dirty="0"/>
                <a:t>exponent…</a:t>
              </a:r>
              <a:endParaRPr lang="en-US" sz="2200" dirty="0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1CC7BFE-8A0A-5140-B4C3-0860001B759D}"/>
              </a:ext>
            </a:extLst>
          </p:cNvPr>
          <p:cNvGrpSpPr/>
          <p:nvPr/>
        </p:nvGrpSpPr>
        <p:grpSpPr>
          <a:xfrm>
            <a:off x="2655918" y="2219432"/>
            <a:ext cx="6335682" cy="1092245"/>
            <a:chOff x="-1671497" y="2219432"/>
            <a:chExt cx="6335682" cy="1092245"/>
          </a:xfrm>
        </p:grpSpPr>
        <p:sp>
          <p:nvSpPr>
            <p:cNvPr id="22" name="Left Brace 21">
              <a:extLst>
                <a:ext uri="{FF2B5EF4-FFF2-40B4-BE49-F238E27FC236}">
                  <a16:creationId xmlns:a16="http://schemas.microsoft.com/office/drawing/2014/main" id="{3FB2F8DB-8DFC-2C48-A541-C92E9450108B}"/>
                </a:ext>
              </a:extLst>
            </p:cNvPr>
            <p:cNvSpPr/>
            <p:nvPr/>
          </p:nvSpPr>
          <p:spPr>
            <a:xfrm rot="16200000">
              <a:off x="1343944" y="-796009"/>
              <a:ext cx="304800" cy="6335682"/>
            </a:xfrm>
            <a:prstGeom prst="leftBrace">
              <a:avLst>
                <a:gd name="adj1" fmla="val 47043"/>
                <a:gd name="adj2" fmla="val 50000"/>
              </a:avLst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408A2D4-52F5-5442-9B14-25887FE0195D}"/>
                </a:ext>
              </a:extLst>
            </p:cNvPr>
            <p:cNvSpPr txBox="1"/>
            <p:nvPr/>
          </p:nvSpPr>
          <p:spPr>
            <a:xfrm>
              <a:off x="233503" y="2542236"/>
              <a:ext cx="252568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/>
                <a:t>…and these are the </a:t>
              </a:r>
              <a:r>
                <a:rPr lang="en-US" sz="2200" b="1" dirty="0"/>
                <a:t>significand.</a:t>
              </a:r>
              <a:endParaRPr lang="en-US" sz="2200" dirty="0"/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C83BF797-4BBD-D840-9140-D70DFB1C1B2F}"/>
              </a:ext>
            </a:extLst>
          </p:cNvPr>
          <p:cNvSpPr txBox="1"/>
          <p:nvPr/>
        </p:nvSpPr>
        <p:spPr>
          <a:xfrm>
            <a:off x="3492128" y="3419522"/>
            <a:ext cx="46632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there! just 32 bits, or </a:t>
            </a:r>
            <a:r>
              <a:rPr lang="en-US" sz="2200" b="1" dirty="0"/>
              <a:t>4 bytes, </a:t>
            </a:r>
            <a:r>
              <a:rPr lang="en-US" sz="2200" dirty="0"/>
              <a:t>for all three values. </a:t>
            </a:r>
            <a:r>
              <a:rPr lang="en-US" sz="2200" dirty="0">
                <a:solidFill>
                  <a:srgbClr val="FF0000"/>
                </a:solidFill>
              </a:rPr>
              <a:t>this is a </a:t>
            </a:r>
            <a:r>
              <a:rPr lang="en-US" sz="2200" b="1" dirty="0">
                <a:solidFill>
                  <a:srgbClr val="FF0000"/>
                </a:solidFill>
              </a:rPr>
              <a:t>bitfield.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96A2B1D-26F9-1C47-9604-687553180473}"/>
              </a:ext>
            </a:extLst>
          </p:cNvPr>
          <p:cNvSpPr txBox="1"/>
          <p:nvPr/>
        </p:nvSpPr>
        <p:spPr>
          <a:xfrm>
            <a:off x="1449788" y="4341099"/>
            <a:ext cx="63988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now think about the </a:t>
            </a:r>
            <a:r>
              <a:rPr lang="en-US" sz="2200" b="1" dirty="0"/>
              <a:t>bitwise operations.</a:t>
            </a:r>
            <a:r>
              <a:rPr lang="en-US" sz="2200" dirty="0"/>
              <a:t> what operations </a:t>
            </a:r>
            <a:r>
              <a:rPr lang="en-US" sz="2200" b="1" dirty="0"/>
              <a:t>move bits left and right? </a:t>
            </a:r>
            <a:r>
              <a:rPr lang="en-US" sz="2200" dirty="0"/>
              <a:t>which operation </a:t>
            </a:r>
            <a:r>
              <a:rPr lang="en-US" sz="2200" b="1" dirty="0"/>
              <a:t>turns bits on?</a:t>
            </a:r>
            <a:r>
              <a:rPr lang="en-US" sz="2200" dirty="0"/>
              <a:t> which </a:t>
            </a:r>
            <a:r>
              <a:rPr lang="en-US" sz="2200" b="1" dirty="0"/>
              <a:t>turns them off?</a:t>
            </a:r>
            <a:endParaRPr lang="en-US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6790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2" grpId="0"/>
      <p:bldP spid="13" grpId="0"/>
      <p:bldP spid="27" grpId="0"/>
      <p:bldP spid="2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Space efficiency isn’t just for fun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use </a:t>
            </a:r>
            <a:r>
              <a:rPr lang="en-US" i="1" dirty="0"/>
              <a:t>one</a:t>
            </a:r>
            <a:r>
              <a:rPr lang="en-US" dirty="0"/>
              <a:t> integer instead of </a:t>
            </a:r>
            <a:r>
              <a:rPr lang="en-US" i="1" dirty="0"/>
              <a:t>three? </a:t>
            </a:r>
            <a:r>
              <a:rPr lang="en-US" dirty="0"/>
              <a:t>because it's </a:t>
            </a:r>
            <a:r>
              <a:rPr lang="en-US" b="1" dirty="0"/>
              <a:t>smaller.</a:t>
            </a:r>
          </a:p>
          <a:p>
            <a:r>
              <a:rPr lang="en-US" b="1" dirty="0"/>
              <a:t>smaller data</a:t>
            </a:r>
            <a:r>
              <a:rPr lang="mr-IN" b="1" dirty="0"/>
              <a:t>…</a:t>
            </a:r>
            <a:endParaRPr lang="en-US" b="1" dirty="0"/>
          </a:p>
          <a:p>
            <a:pPr lvl="1"/>
            <a:r>
              <a:rPr lang="en-US" dirty="0"/>
              <a:t>takes up </a:t>
            </a:r>
            <a:r>
              <a:rPr lang="en-US" b="1" dirty="0"/>
              <a:t>less space </a:t>
            </a:r>
            <a:r>
              <a:rPr lang="en-US" dirty="0"/>
              <a:t>in memory</a:t>
            </a:r>
          </a:p>
          <a:p>
            <a:pPr lvl="1"/>
            <a:r>
              <a:rPr lang="en-US" dirty="0"/>
              <a:t>takes up </a:t>
            </a:r>
            <a:r>
              <a:rPr lang="en-US" b="1" dirty="0"/>
              <a:t>less space </a:t>
            </a:r>
            <a:r>
              <a:rPr lang="en-US" dirty="0"/>
              <a:t>in </a:t>
            </a:r>
            <a:r>
              <a:rPr lang="en-US" i="1" dirty="0"/>
              <a:t>cache</a:t>
            </a:r>
          </a:p>
          <a:p>
            <a:pPr lvl="2"/>
            <a:r>
              <a:rPr lang="en-US" sz="1600" dirty="0"/>
              <a:t>extremely important thing in modern CPUs that we talk about in 1541</a:t>
            </a:r>
          </a:p>
          <a:p>
            <a:pPr lvl="1"/>
            <a:r>
              <a:rPr lang="en-US" dirty="0"/>
              <a:t>is </a:t>
            </a:r>
            <a:r>
              <a:rPr lang="en-US" b="1" dirty="0"/>
              <a:t>faster to move </a:t>
            </a:r>
            <a:r>
              <a:rPr lang="en-US" dirty="0"/>
              <a:t>between memory and the CPU</a:t>
            </a:r>
          </a:p>
          <a:p>
            <a:pPr lvl="2"/>
            <a:r>
              <a:rPr lang="en-US" dirty="0"/>
              <a:t>or between the CPU and anything else</a:t>
            </a:r>
          </a:p>
          <a:p>
            <a:pPr lvl="1"/>
            <a:r>
              <a:rPr lang="en-US" dirty="0"/>
              <a:t>is </a:t>
            </a:r>
            <a:r>
              <a:rPr lang="en-US" b="1" dirty="0"/>
              <a:t>faster to transfer </a:t>
            </a:r>
            <a:r>
              <a:rPr lang="en-US" dirty="0"/>
              <a:t>across the internet and other networks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04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Wingdings"/>
              </a:rPr>
              <a:t>:B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86386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839BD-81F9-0542-816C-B6CB8CF49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they're </a:t>
            </a:r>
            <a:r>
              <a:rPr lang="en-US" i="1" dirty="0"/>
              <a:t>everywhere.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F6676-18AC-FD44-8D50-EB5CB3D1B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495302"/>
            <a:ext cx="8991600" cy="495300"/>
          </a:xfrm>
        </p:spPr>
        <p:txBody>
          <a:bodyPr/>
          <a:lstStyle/>
          <a:p>
            <a:r>
              <a:rPr lang="en-US" dirty="0"/>
              <a:t>we use bitfields a </a:t>
            </a:r>
            <a:r>
              <a:rPr lang="en-US" i="1" dirty="0"/>
              <a:t>lot.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3381B8-536C-5747-B140-5800E4F73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BAD053-580E-F449-9D12-46835A0E6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20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3042257-E9B5-914F-9D4B-5FB3E1645038}"/>
              </a:ext>
            </a:extLst>
          </p:cNvPr>
          <p:cNvGrpSpPr/>
          <p:nvPr/>
        </p:nvGrpSpPr>
        <p:grpSpPr>
          <a:xfrm>
            <a:off x="-3313" y="990602"/>
            <a:ext cx="4508723" cy="3569585"/>
            <a:chOff x="-3313" y="990602"/>
            <a:chExt cx="4508723" cy="3569585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4EECB553-2FE8-3443-BCA3-57C67EAA7C0E}"/>
                </a:ext>
              </a:extLst>
            </p:cNvPr>
            <p:cNvGrpSpPr/>
            <p:nvPr/>
          </p:nvGrpSpPr>
          <p:grpSpPr>
            <a:xfrm>
              <a:off x="-3313" y="1539428"/>
              <a:ext cx="4409661" cy="3020759"/>
              <a:chOff x="0" y="1182158"/>
              <a:chExt cx="4409661" cy="3020759"/>
            </a:xfrm>
          </p:grpSpPr>
          <p:pic>
            <p:nvPicPr>
              <p:cNvPr id="1026" name="Picture 2" descr="Related image">
                <a:extLst>
                  <a:ext uri="{FF2B5EF4-FFF2-40B4-BE49-F238E27FC236}">
                    <a16:creationId xmlns:a16="http://schemas.microsoft.com/office/drawing/2014/main" id="{AC2C32A2-9C80-F04C-8724-FD3FF00B165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1182158"/>
                <a:ext cx="2819400" cy="260385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28" name="Picture 4" descr="Image result for configuration register">
                <a:extLst>
                  <a:ext uri="{FF2B5EF4-FFF2-40B4-BE49-F238E27FC236}">
                    <a16:creationId xmlns:a16="http://schemas.microsoft.com/office/drawing/2014/main" id="{FEDD2F5B-7BD8-3141-B362-0B9CE33DF19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5525" t="9078" b="9629"/>
              <a:stretch/>
            </p:blipFill>
            <p:spPr bwMode="auto">
              <a:xfrm>
                <a:off x="1209261" y="1890630"/>
                <a:ext cx="3200400" cy="231228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6" name="Picture 5">
                <a:extLst>
                  <a:ext uri="{FF2B5EF4-FFF2-40B4-BE49-F238E27FC236}">
                    <a16:creationId xmlns:a16="http://schemas.microsoft.com/office/drawing/2014/main" id="{DCA5BDAB-1983-D748-ADC8-C903C8EF05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0" y="3314700"/>
                <a:ext cx="4409661" cy="719592"/>
              </a:xfrm>
              <a:prstGeom prst="rect">
                <a:avLst/>
              </a:prstGeom>
            </p:spPr>
          </p:pic>
        </p:grp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42F62CB-1055-394C-859A-175CD36130CA}"/>
                </a:ext>
              </a:extLst>
            </p:cNvPr>
            <p:cNvSpPr txBox="1"/>
            <p:nvPr/>
          </p:nvSpPr>
          <p:spPr>
            <a:xfrm>
              <a:off x="244507" y="990602"/>
              <a:ext cx="4260903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/>
                <a:t>controlling hardware…</a:t>
              </a:r>
            </a:p>
          </p:txBody>
        </p:sp>
      </p:grp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B654493E-9424-3B48-B44D-C3800F767145}"/>
              </a:ext>
            </a:extLst>
          </p:cNvPr>
          <p:cNvGraphicFramePr>
            <a:graphicFrameLocks noGrp="1"/>
          </p:cNvGraphicFramePr>
          <p:nvPr/>
        </p:nvGraphicFramePr>
        <p:xfrm>
          <a:off x="3892497" y="4047645"/>
          <a:ext cx="4860120" cy="630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75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3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96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96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96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96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503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1503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77396">
                <a:tc>
                  <a:txBody>
                    <a:bodyPr/>
                    <a:lstStyle/>
                    <a:p>
                      <a:r>
                        <a:rPr lang="en-US" sz="1400" dirty="0"/>
                        <a:t>31</a:t>
                      </a:r>
                      <a:endParaRPr lang="en-US" sz="1400" dirty="0">
                        <a:latin typeface="Segoe UI" charset="0"/>
                        <a:ea typeface="Segoe UI" charset="0"/>
                        <a:cs typeface="Segoe UI" charset="0"/>
                      </a:endParaRPr>
                    </a:p>
                  </a:txBody>
                  <a:tcPr marL="34591" marR="34591" marT="34591" marB="34591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26</a:t>
                      </a:r>
                      <a:endParaRPr lang="en-US" sz="1400" dirty="0">
                        <a:latin typeface="Segoe UI" charset="0"/>
                        <a:ea typeface="Segoe UI" charset="0"/>
                        <a:cs typeface="Segoe UI" charset="0"/>
                      </a:endParaRPr>
                    </a:p>
                  </a:txBody>
                  <a:tcPr marL="34591" marR="34591" marT="34591" marB="34591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25</a:t>
                      </a:r>
                      <a:endParaRPr lang="en-US" sz="1400" dirty="0">
                        <a:latin typeface="Segoe UI" charset="0"/>
                        <a:ea typeface="Segoe UI" charset="0"/>
                        <a:cs typeface="Segoe UI" charset="0"/>
                      </a:endParaRPr>
                    </a:p>
                  </a:txBody>
                  <a:tcPr marL="34591" marR="34591" marT="34591" marB="34591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21</a:t>
                      </a:r>
                      <a:endParaRPr lang="en-US" sz="1400" dirty="0">
                        <a:latin typeface="Segoe UI" charset="0"/>
                        <a:ea typeface="Segoe UI" charset="0"/>
                        <a:cs typeface="Segoe UI" charset="0"/>
                      </a:endParaRPr>
                    </a:p>
                  </a:txBody>
                  <a:tcPr marL="34591" marR="34591" marT="34591" marB="34591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20</a:t>
                      </a:r>
                      <a:endParaRPr lang="en-US" sz="1400" dirty="0">
                        <a:latin typeface="Segoe UI" charset="0"/>
                        <a:ea typeface="Segoe UI" charset="0"/>
                        <a:cs typeface="Segoe UI" charset="0"/>
                      </a:endParaRPr>
                    </a:p>
                  </a:txBody>
                  <a:tcPr marL="34591" marR="34591" marT="34591" marB="34591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16</a:t>
                      </a:r>
                      <a:endParaRPr lang="en-US" sz="1400" dirty="0">
                        <a:latin typeface="Segoe UI" charset="0"/>
                        <a:ea typeface="Segoe UI" charset="0"/>
                        <a:cs typeface="Segoe UI" charset="0"/>
                      </a:endParaRPr>
                    </a:p>
                  </a:txBody>
                  <a:tcPr marL="34591" marR="34591" marT="34591" marB="34591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15</a:t>
                      </a:r>
                      <a:endParaRPr lang="en-US" sz="1400" dirty="0">
                        <a:latin typeface="Segoe UI" charset="0"/>
                        <a:ea typeface="Segoe UI" charset="0"/>
                        <a:cs typeface="Segoe UI" charset="0"/>
                      </a:endParaRPr>
                    </a:p>
                  </a:txBody>
                  <a:tcPr marL="34591" marR="34591" marT="34591" marB="34591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0</a:t>
                      </a:r>
                      <a:endParaRPr lang="en-US" sz="1400" dirty="0">
                        <a:latin typeface="Segoe UI" charset="0"/>
                        <a:ea typeface="Segoe UI" charset="0"/>
                        <a:cs typeface="Segoe UI" charset="0"/>
                      </a:endParaRPr>
                    </a:p>
                  </a:txBody>
                  <a:tcPr marL="34591" marR="34591" marT="34591" marB="34591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917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opcode</a:t>
                      </a:r>
                      <a:endParaRPr lang="en-US" sz="1600" b="1" dirty="0">
                        <a:latin typeface="+mn-lt"/>
                        <a:ea typeface="Consolas" charset="0"/>
                        <a:cs typeface="Consolas" charset="0"/>
                      </a:endParaRPr>
                    </a:p>
                  </a:txBody>
                  <a:tcPr marL="78074" marR="78074" marT="39037" marB="39037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dirty="0" err="1"/>
                        <a:t>rs</a:t>
                      </a:r>
                      <a:endParaRPr lang="en-US" sz="1600" b="1" dirty="0">
                        <a:latin typeface="+mn-lt"/>
                        <a:ea typeface="Consolas" charset="0"/>
                        <a:cs typeface="Consolas" charset="0"/>
                      </a:endParaRPr>
                    </a:p>
                  </a:txBody>
                  <a:tcPr marL="78074" marR="78074" marT="39037" marB="39037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dirty="0" err="1"/>
                        <a:t>rt</a:t>
                      </a:r>
                      <a:endParaRPr lang="en-US" sz="1600" b="1" dirty="0">
                        <a:latin typeface="+mn-lt"/>
                        <a:ea typeface="Consolas" charset="0"/>
                        <a:cs typeface="Consolas" charset="0"/>
                      </a:endParaRPr>
                    </a:p>
                  </a:txBody>
                  <a:tcPr marL="78074" marR="78074" marT="39037" marB="39037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immediate</a:t>
                      </a:r>
                      <a:endParaRPr lang="en-US" sz="1600" b="1" dirty="0">
                        <a:latin typeface="+mn-lt"/>
                        <a:ea typeface="Consolas" charset="0"/>
                        <a:cs typeface="Consolas" charset="0"/>
                      </a:endParaRPr>
                    </a:p>
                  </a:txBody>
                  <a:tcPr marL="52050" marR="52050" marT="52050" marB="5205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60960" marR="60960" marT="60960" marB="609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0589A73-D32F-2E49-A24C-52D16460D7CE}"/>
              </a:ext>
            </a:extLst>
          </p:cNvPr>
          <p:cNvGraphicFramePr>
            <a:graphicFrameLocks noGrp="1"/>
          </p:cNvGraphicFramePr>
          <p:nvPr/>
        </p:nvGraphicFramePr>
        <p:xfrm>
          <a:off x="3886200" y="3405833"/>
          <a:ext cx="4860118" cy="6284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75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3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96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96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96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96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50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50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0501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0501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0501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0501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77396">
                <a:tc>
                  <a:txBody>
                    <a:bodyPr/>
                    <a:lstStyle/>
                    <a:p>
                      <a:r>
                        <a:rPr lang="en-US" sz="1400" dirty="0"/>
                        <a:t>31</a:t>
                      </a:r>
                      <a:endParaRPr lang="en-US" sz="1400" dirty="0">
                        <a:latin typeface="Segoe UI" charset="0"/>
                        <a:ea typeface="Segoe UI" charset="0"/>
                        <a:cs typeface="Segoe UI" charset="0"/>
                      </a:endParaRPr>
                    </a:p>
                  </a:txBody>
                  <a:tcPr marL="34591" marR="34591" marT="34591" marB="34591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26</a:t>
                      </a:r>
                      <a:endParaRPr lang="en-US" sz="1400" dirty="0">
                        <a:latin typeface="Segoe UI" charset="0"/>
                        <a:ea typeface="Segoe UI" charset="0"/>
                        <a:cs typeface="Segoe UI" charset="0"/>
                      </a:endParaRPr>
                    </a:p>
                  </a:txBody>
                  <a:tcPr marL="34591" marR="34591" marT="34591" marB="34591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25</a:t>
                      </a:r>
                      <a:endParaRPr lang="en-US" sz="1400" dirty="0">
                        <a:latin typeface="Segoe UI" charset="0"/>
                        <a:ea typeface="Segoe UI" charset="0"/>
                        <a:cs typeface="Segoe UI" charset="0"/>
                      </a:endParaRPr>
                    </a:p>
                  </a:txBody>
                  <a:tcPr marL="34591" marR="34591" marT="34591" marB="34591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21</a:t>
                      </a:r>
                      <a:endParaRPr lang="en-US" sz="1400" dirty="0">
                        <a:latin typeface="Segoe UI" charset="0"/>
                        <a:ea typeface="Segoe UI" charset="0"/>
                        <a:cs typeface="Segoe UI" charset="0"/>
                      </a:endParaRPr>
                    </a:p>
                  </a:txBody>
                  <a:tcPr marL="34591" marR="34591" marT="34591" marB="34591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20</a:t>
                      </a:r>
                      <a:endParaRPr lang="en-US" sz="1400" dirty="0">
                        <a:latin typeface="Segoe UI" charset="0"/>
                        <a:ea typeface="Segoe UI" charset="0"/>
                        <a:cs typeface="Segoe UI" charset="0"/>
                      </a:endParaRPr>
                    </a:p>
                  </a:txBody>
                  <a:tcPr marL="34591" marR="34591" marT="34591" marB="34591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16</a:t>
                      </a:r>
                      <a:endParaRPr lang="en-US" sz="1400" dirty="0">
                        <a:latin typeface="Segoe UI" charset="0"/>
                        <a:ea typeface="Segoe UI" charset="0"/>
                        <a:cs typeface="Segoe UI" charset="0"/>
                      </a:endParaRPr>
                    </a:p>
                  </a:txBody>
                  <a:tcPr marL="34591" marR="34591" marT="34591" marB="34591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15</a:t>
                      </a:r>
                      <a:endParaRPr lang="en-US" sz="1400" dirty="0">
                        <a:latin typeface="Segoe UI" charset="0"/>
                        <a:ea typeface="Segoe UI" charset="0"/>
                        <a:cs typeface="Segoe UI" charset="0"/>
                      </a:endParaRPr>
                    </a:p>
                  </a:txBody>
                  <a:tcPr marL="34591" marR="34591" marT="34591" marB="34591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Segoe UI" charset="0"/>
                          <a:ea typeface="Segoe UI" charset="0"/>
                          <a:cs typeface="Segoe UI" charset="0"/>
                        </a:rPr>
                        <a:t>11</a:t>
                      </a:r>
                    </a:p>
                  </a:txBody>
                  <a:tcPr marL="34591" marR="34591" marT="34591" marB="34591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Segoe UI" charset="0"/>
                          <a:ea typeface="Segoe UI" charset="0"/>
                          <a:cs typeface="Segoe UI" charset="0"/>
                        </a:rPr>
                        <a:t>10</a:t>
                      </a:r>
                    </a:p>
                  </a:txBody>
                  <a:tcPr marL="34591" marR="34591" marT="34591" marB="34591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Segoe UI" charset="0"/>
                          <a:ea typeface="Segoe UI" charset="0"/>
                          <a:cs typeface="Segoe UI" charset="0"/>
                        </a:rPr>
                        <a:t>6</a:t>
                      </a:r>
                    </a:p>
                  </a:txBody>
                  <a:tcPr marL="34591" marR="34591" marT="34591" marB="34591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Segoe UI" charset="0"/>
                          <a:ea typeface="Segoe UI" charset="0"/>
                          <a:cs typeface="Segoe UI" charset="0"/>
                        </a:rPr>
                        <a:t>5</a:t>
                      </a:r>
                    </a:p>
                  </a:txBody>
                  <a:tcPr marL="34591" marR="34591" marT="34591" marB="34591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Segoe UI" charset="0"/>
                          <a:ea typeface="Segoe UI" charset="0"/>
                          <a:cs typeface="Segoe UI" charset="0"/>
                        </a:rPr>
                        <a:t>0</a:t>
                      </a:r>
                    </a:p>
                  </a:txBody>
                  <a:tcPr marL="34591" marR="34591" marT="34591" marB="34591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917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opcode</a:t>
                      </a:r>
                      <a:endParaRPr lang="en-US" sz="1600" b="1" dirty="0">
                        <a:latin typeface="+mn-lt"/>
                        <a:ea typeface="Consolas" charset="0"/>
                        <a:cs typeface="Consolas" charset="0"/>
                      </a:endParaRPr>
                    </a:p>
                  </a:txBody>
                  <a:tcPr marL="78074" marR="78074" marT="39037" marB="39037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dirty="0" err="1"/>
                        <a:t>rs</a:t>
                      </a:r>
                      <a:endParaRPr lang="en-US" sz="1600" b="1" dirty="0">
                        <a:latin typeface="+mn-lt"/>
                        <a:ea typeface="Consolas" charset="0"/>
                        <a:cs typeface="Consolas" charset="0"/>
                      </a:endParaRPr>
                    </a:p>
                  </a:txBody>
                  <a:tcPr marL="78074" marR="78074" marT="39037" marB="39037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dirty="0" err="1"/>
                        <a:t>rt</a:t>
                      </a:r>
                      <a:endParaRPr lang="en-US" sz="1600" b="1" dirty="0">
                        <a:latin typeface="+mn-lt"/>
                        <a:ea typeface="Consolas" charset="0"/>
                        <a:cs typeface="Consolas" charset="0"/>
                      </a:endParaRPr>
                    </a:p>
                  </a:txBody>
                  <a:tcPr marL="78074" marR="78074" marT="39037" marB="39037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dirty="0" err="1">
                          <a:latin typeface="+mn-lt"/>
                          <a:ea typeface="Consolas" charset="0"/>
                          <a:cs typeface="Consolas" charset="0"/>
                        </a:rPr>
                        <a:t>rd</a:t>
                      </a:r>
                      <a:endParaRPr lang="en-US" sz="1600" b="1" dirty="0">
                        <a:latin typeface="+mn-lt"/>
                        <a:ea typeface="Consolas" charset="0"/>
                        <a:cs typeface="Consolas" charset="0"/>
                      </a:endParaRPr>
                    </a:p>
                  </a:txBody>
                  <a:tcPr marL="78074" marR="78074" marT="39037" marB="39037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dirty="0" err="1">
                          <a:latin typeface="+mn-lt"/>
                          <a:ea typeface="Consolas" charset="0"/>
                          <a:cs typeface="Consolas" charset="0"/>
                        </a:rPr>
                        <a:t>shamt</a:t>
                      </a:r>
                      <a:endParaRPr lang="en-US" sz="1600" b="1" dirty="0">
                        <a:latin typeface="+mn-lt"/>
                        <a:ea typeface="Consolas" charset="0"/>
                        <a:cs typeface="Consolas" charset="0"/>
                      </a:endParaRPr>
                    </a:p>
                  </a:txBody>
                  <a:tcPr marL="78074" marR="78074" marT="39037" marB="39037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dirty="0" err="1">
                          <a:latin typeface="+mn-lt"/>
                          <a:ea typeface="Consolas" charset="0"/>
                          <a:cs typeface="Consolas" charset="0"/>
                        </a:rPr>
                        <a:t>funct</a:t>
                      </a:r>
                      <a:endParaRPr lang="en-US" sz="1600" b="1" dirty="0">
                        <a:latin typeface="+mn-lt"/>
                        <a:ea typeface="Consolas" charset="0"/>
                        <a:cs typeface="Consolas" charset="0"/>
                      </a:endParaRPr>
                    </a:p>
                  </a:txBody>
                  <a:tcPr marL="78074" marR="78074" marT="39037" marB="39037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BE4F90F9-C79D-8D4D-A047-523380C5E81B}"/>
              </a:ext>
            </a:extLst>
          </p:cNvPr>
          <p:cNvGraphicFramePr>
            <a:graphicFrameLocks noGrp="1"/>
          </p:cNvGraphicFramePr>
          <p:nvPr/>
        </p:nvGraphicFramePr>
        <p:xfrm>
          <a:off x="3886200" y="4678127"/>
          <a:ext cx="4860124" cy="630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75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3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96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50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7396">
                <a:tc>
                  <a:txBody>
                    <a:bodyPr/>
                    <a:lstStyle/>
                    <a:p>
                      <a:r>
                        <a:rPr lang="en-US" sz="1400" dirty="0"/>
                        <a:t>31</a:t>
                      </a:r>
                      <a:endParaRPr lang="en-US" sz="1400" dirty="0">
                        <a:latin typeface="Segoe UI" charset="0"/>
                        <a:ea typeface="Segoe UI" charset="0"/>
                        <a:cs typeface="Segoe UI" charset="0"/>
                      </a:endParaRPr>
                    </a:p>
                  </a:txBody>
                  <a:tcPr marL="34591" marR="34591" marT="34591" marB="34591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26</a:t>
                      </a:r>
                      <a:endParaRPr lang="en-US" sz="1400" dirty="0">
                        <a:latin typeface="Segoe UI" charset="0"/>
                        <a:ea typeface="Segoe UI" charset="0"/>
                        <a:cs typeface="Segoe UI" charset="0"/>
                      </a:endParaRPr>
                    </a:p>
                  </a:txBody>
                  <a:tcPr marL="34591" marR="34591" marT="34591" marB="34591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25</a:t>
                      </a:r>
                      <a:endParaRPr lang="en-US" sz="1400" dirty="0">
                        <a:latin typeface="Segoe UI" charset="0"/>
                        <a:ea typeface="Segoe UI" charset="0"/>
                        <a:cs typeface="Segoe UI" charset="0"/>
                      </a:endParaRPr>
                    </a:p>
                  </a:txBody>
                  <a:tcPr marL="34591" marR="34591" marT="34591" marB="34591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Segoe UI" charset="0"/>
                        <a:ea typeface="Segoe UI" charset="0"/>
                        <a:cs typeface="Segoe UI" charset="0"/>
                      </a:endParaRPr>
                    </a:p>
                  </a:txBody>
                  <a:tcPr marL="34591" marR="34591" marT="34591" marB="34591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0</a:t>
                      </a:r>
                      <a:endParaRPr lang="en-US" sz="1400" dirty="0">
                        <a:latin typeface="Segoe UI" charset="0"/>
                        <a:ea typeface="Segoe UI" charset="0"/>
                        <a:cs typeface="Segoe UI" charset="0"/>
                      </a:endParaRPr>
                    </a:p>
                  </a:txBody>
                  <a:tcPr marL="34591" marR="34591" marT="34591" marB="34591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917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opcode</a:t>
                      </a:r>
                      <a:endParaRPr lang="en-US" sz="1600" b="1" dirty="0">
                        <a:latin typeface="+mn-lt"/>
                        <a:ea typeface="Consolas" charset="0"/>
                        <a:cs typeface="Consolas" charset="0"/>
                      </a:endParaRPr>
                    </a:p>
                  </a:txBody>
                  <a:tcPr marL="78074" marR="78074" marT="39037" marB="39037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target</a:t>
                      </a:r>
                      <a:endParaRPr lang="en-US" sz="1600" b="1" dirty="0">
                        <a:latin typeface="+mn-lt"/>
                        <a:ea typeface="Consolas" charset="0"/>
                        <a:cs typeface="Consolas" charset="0"/>
                      </a:endParaRPr>
                    </a:p>
                  </a:txBody>
                  <a:tcPr marL="52050" marR="52050" marT="52050" marB="5205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60960" marR="60960" marT="60960" marB="609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D06EDD57-CC8D-CE4B-A26C-BE3AD5A6789C}"/>
              </a:ext>
            </a:extLst>
          </p:cNvPr>
          <p:cNvSpPr txBox="1"/>
          <p:nvPr/>
        </p:nvSpPr>
        <p:spPr>
          <a:xfrm>
            <a:off x="4402811" y="2879985"/>
            <a:ext cx="426090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CPU machine code…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E0FABED-7D0F-5F4E-8B29-A3061D504FC4}"/>
              </a:ext>
            </a:extLst>
          </p:cNvPr>
          <p:cNvGrpSpPr/>
          <p:nvPr/>
        </p:nvGrpSpPr>
        <p:grpSpPr>
          <a:xfrm>
            <a:off x="4378739" y="603329"/>
            <a:ext cx="4394083" cy="2200819"/>
            <a:chOff x="4378739" y="603329"/>
            <a:chExt cx="4394083" cy="2200819"/>
          </a:xfrm>
        </p:grpSpPr>
        <p:pic>
          <p:nvPicPr>
            <p:cNvPr id="1030" name="Picture 6" descr="Image result for file header bitfield">
              <a:extLst>
                <a:ext uri="{FF2B5EF4-FFF2-40B4-BE49-F238E27FC236}">
                  <a16:creationId xmlns:a16="http://schemas.microsoft.com/office/drawing/2014/main" id="{8A2370A2-63D9-7F44-A9E9-49F5B04B15C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5795" y="947635"/>
              <a:ext cx="3438833" cy="18565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0A502E36-4AE6-DA4A-ACB7-29EB94C88D18}"/>
                </a:ext>
              </a:extLst>
            </p:cNvPr>
            <p:cNvSpPr txBox="1"/>
            <p:nvPr/>
          </p:nvSpPr>
          <p:spPr>
            <a:xfrm>
              <a:off x="4378739" y="603329"/>
              <a:ext cx="4394083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/>
                <a:t>binary file formats…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64272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IEEE 754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568171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449AE-40E1-6348-AAB1-99829FD5F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754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C647F8-76B0-9B4D-BA7D-31B9DE85AC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495301"/>
            <a:ext cx="8991600" cy="928966"/>
          </a:xfrm>
        </p:spPr>
        <p:txBody>
          <a:bodyPr/>
          <a:lstStyle/>
          <a:p>
            <a:r>
              <a:rPr lang="en-US" dirty="0"/>
              <a:t>this is the standard for floats that </a:t>
            </a:r>
            <a:r>
              <a:rPr lang="en-US" b="1" dirty="0"/>
              <a:t>all CPUs and software </a:t>
            </a:r>
            <a:r>
              <a:rPr lang="en-US" dirty="0"/>
              <a:t>now use.</a:t>
            </a:r>
          </a:p>
          <a:p>
            <a:r>
              <a:rPr lang="en-US" dirty="0"/>
              <a:t>it defines </a:t>
            </a:r>
            <a:r>
              <a:rPr lang="en-US" b="1" dirty="0"/>
              <a:t>single-</a:t>
            </a:r>
            <a:r>
              <a:rPr lang="en-US" dirty="0"/>
              <a:t> and </a:t>
            </a:r>
            <a:r>
              <a:rPr lang="en-US" b="1" dirty="0"/>
              <a:t>double-precision </a:t>
            </a:r>
            <a:r>
              <a:rPr lang="en-US" dirty="0"/>
              <a:t>float formats*.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4671A-289F-9049-A5A3-CD3294AD1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669930-8572-ED48-8D47-2659D9960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141B925-82C0-2E4E-BA72-1D712DAF640D}"/>
              </a:ext>
            </a:extLst>
          </p:cNvPr>
          <p:cNvGraphicFramePr>
            <a:graphicFrameLocks noGrp="1"/>
          </p:cNvGraphicFramePr>
          <p:nvPr/>
        </p:nvGraphicFramePr>
        <p:xfrm>
          <a:off x="1959644" y="1638300"/>
          <a:ext cx="6926017" cy="864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89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31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556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42936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418116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31</a:t>
                      </a:r>
                      <a:endParaRPr lang="en-US" sz="2100" dirty="0">
                        <a:latin typeface="Segoe UI" charset="0"/>
                        <a:ea typeface="Segoe UI" charset="0"/>
                        <a:cs typeface="Segoe UI" charset="0"/>
                      </a:endParaRPr>
                    </a:p>
                  </a:txBody>
                  <a:tcPr marL="49941" marR="49941" marT="49941" marB="49941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30</a:t>
                      </a:r>
                      <a:endParaRPr lang="en-US" sz="2100" dirty="0">
                        <a:latin typeface="Segoe UI" charset="0"/>
                        <a:ea typeface="Segoe UI" charset="0"/>
                        <a:cs typeface="Segoe UI" charset="0"/>
                      </a:endParaRPr>
                    </a:p>
                  </a:txBody>
                  <a:tcPr marL="49941" marR="49941" marT="49941" marB="49941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100" dirty="0"/>
                        <a:t>23</a:t>
                      </a:r>
                      <a:endParaRPr lang="en-US" sz="2100" dirty="0">
                        <a:latin typeface="Segoe UI" charset="0"/>
                        <a:ea typeface="Segoe UI" charset="0"/>
                        <a:cs typeface="Segoe UI" charset="0"/>
                      </a:endParaRPr>
                    </a:p>
                  </a:txBody>
                  <a:tcPr marL="49941" marR="49941" marT="49941" marB="49941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>
                          <a:latin typeface="Segoe UI" charset="0"/>
                          <a:ea typeface="Segoe UI" charset="0"/>
                          <a:cs typeface="Segoe UI" charset="0"/>
                        </a:rPr>
                        <a:t>22</a:t>
                      </a:r>
                    </a:p>
                  </a:txBody>
                  <a:tcPr marL="49941" marR="49941" marT="49941" marB="49941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100" dirty="0">
                          <a:latin typeface="Segoe UI" charset="0"/>
                          <a:ea typeface="Segoe UI" charset="0"/>
                          <a:cs typeface="Segoe UI" charset="0"/>
                        </a:rPr>
                        <a:t>0</a:t>
                      </a:r>
                    </a:p>
                  </a:txBody>
                  <a:tcPr marL="49941" marR="49941" marT="49941" marB="49941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673"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/>
                        <a:t>S</a:t>
                      </a:r>
                      <a:endParaRPr lang="en-US" sz="2300" b="1" dirty="0">
                        <a:latin typeface="+mn-lt"/>
                        <a:ea typeface="Consolas" charset="0"/>
                        <a:cs typeface="Consolas" charset="0"/>
                      </a:endParaRPr>
                    </a:p>
                  </a:txBody>
                  <a:tcPr marL="92238" marR="92238" marT="46119" marB="46119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300" b="1" dirty="0"/>
                        <a:t>exponent</a:t>
                      </a:r>
                      <a:endParaRPr lang="en-US" sz="2300" b="1" dirty="0">
                        <a:latin typeface="+mn-lt"/>
                        <a:ea typeface="Consolas" charset="0"/>
                        <a:cs typeface="Consolas" charset="0"/>
                      </a:endParaRPr>
                    </a:p>
                  </a:txBody>
                  <a:tcPr marL="83018" marR="83018" marT="41509" marB="41509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300" b="1" dirty="0">
                          <a:latin typeface="+mn-lt"/>
                          <a:ea typeface="Consolas" charset="0"/>
                          <a:cs typeface="Consolas" charset="0"/>
                        </a:rPr>
                        <a:t>fraction</a:t>
                      </a:r>
                    </a:p>
                  </a:txBody>
                  <a:tcPr marL="83018" marR="83018" marT="41509" marB="41509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BBB22BB-92DC-834D-A349-7D951001ED04}"/>
              </a:ext>
            </a:extLst>
          </p:cNvPr>
          <p:cNvGraphicFramePr>
            <a:graphicFrameLocks noGrp="1"/>
          </p:cNvGraphicFramePr>
          <p:nvPr/>
        </p:nvGraphicFramePr>
        <p:xfrm>
          <a:off x="1959644" y="2694084"/>
          <a:ext cx="6940961" cy="864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604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42936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418116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63</a:t>
                      </a:r>
                      <a:endParaRPr lang="en-US" sz="2100" dirty="0">
                        <a:latin typeface="Segoe UI" charset="0"/>
                        <a:ea typeface="Segoe UI" charset="0"/>
                        <a:cs typeface="Segoe UI" charset="0"/>
                      </a:endParaRPr>
                    </a:p>
                  </a:txBody>
                  <a:tcPr marL="49941" marR="49941" marT="49941" marB="49941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/>
                        <a:t>62</a:t>
                      </a:r>
                      <a:endParaRPr lang="en-US" sz="2100" dirty="0">
                        <a:latin typeface="Segoe UI" charset="0"/>
                        <a:ea typeface="Segoe UI" charset="0"/>
                        <a:cs typeface="Segoe UI" charset="0"/>
                      </a:endParaRPr>
                    </a:p>
                  </a:txBody>
                  <a:tcPr marL="49941" marR="49941" marT="49941" marB="49941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100" dirty="0"/>
                        <a:t>52</a:t>
                      </a:r>
                      <a:endParaRPr lang="en-US" sz="2100" dirty="0">
                        <a:latin typeface="Segoe UI" charset="0"/>
                        <a:ea typeface="Segoe UI" charset="0"/>
                        <a:cs typeface="Segoe UI" charset="0"/>
                      </a:endParaRPr>
                    </a:p>
                  </a:txBody>
                  <a:tcPr marL="49941" marR="49941" marT="49941" marB="49941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100" dirty="0">
                          <a:latin typeface="Segoe UI" charset="0"/>
                          <a:ea typeface="Segoe UI" charset="0"/>
                          <a:cs typeface="Segoe UI" charset="0"/>
                        </a:rPr>
                        <a:t>51</a:t>
                      </a:r>
                    </a:p>
                  </a:txBody>
                  <a:tcPr marL="49941" marR="49941" marT="49941" marB="49941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100" dirty="0">
                          <a:latin typeface="Segoe UI" charset="0"/>
                          <a:ea typeface="Segoe UI" charset="0"/>
                          <a:cs typeface="Segoe UI" charset="0"/>
                        </a:rPr>
                        <a:t>0</a:t>
                      </a:r>
                    </a:p>
                  </a:txBody>
                  <a:tcPr marL="49941" marR="49941" marT="49941" marB="49941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673"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/>
                        <a:t>S</a:t>
                      </a:r>
                      <a:endParaRPr lang="en-US" sz="2300" b="1" dirty="0">
                        <a:latin typeface="+mn-lt"/>
                        <a:ea typeface="Consolas" charset="0"/>
                        <a:cs typeface="Consolas" charset="0"/>
                      </a:endParaRPr>
                    </a:p>
                  </a:txBody>
                  <a:tcPr marL="92238" marR="92238" marT="46119" marB="46119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300" b="1" dirty="0"/>
                        <a:t>exponent</a:t>
                      </a:r>
                      <a:endParaRPr lang="en-US" sz="2300" b="1" dirty="0">
                        <a:latin typeface="+mn-lt"/>
                        <a:ea typeface="Consolas" charset="0"/>
                        <a:cs typeface="Consolas" charset="0"/>
                      </a:endParaRPr>
                    </a:p>
                  </a:txBody>
                  <a:tcPr marL="83018" marR="83018" marT="41509" marB="41509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300" b="1" dirty="0">
                          <a:latin typeface="+mn-lt"/>
                          <a:ea typeface="Consolas" charset="0"/>
                          <a:cs typeface="Consolas" charset="0"/>
                        </a:rPr>
                        <a:t>fraction</a:t>
                      </a:r>
                    </a:p>
                  </a:txBody>
                  <a:tcPr marL="83018" marR="83018" marT="41509" marB="41509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8D24DCBC-DEBA-4040-BF99-5F6AA696257E}"/>
              </a:ext>
            </a:extLst>
          </p:cNvPr>
          <p:cNvSpPr txBox="1"/>
          <p:nvPr/>
        </p:nvSpPr>
        <p:spPr>
          <a:xfrm>
            <a:off x="304800" y="1808987"/>
            <a:ext cx="14822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float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F7C20E2-5B57-A744-8257-83793AAD4AA9}"/>
              </a:ext>
            </a:extLst>
          </p:cNvPr>
          <p:cNvSpPr txBox="1"/>
          <p:nvPr/>
        </p:nvSpPr>
        <p:spPr>
          <a:xfrm>
            <a:off x="304800" y="2864771"/>
            <a:ext cx="14822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double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1B55FD7-EDEC-DD4F-9AB5-36F8071B6CA7}"/>
              </a:ext>
            </a:extLst>
          </p:cNvPr>
          <p:cNvSpPr/>
          <p:nvPr/>
        </p:nvSpPr>
        <p:spPr>
          <a:xfrm>
            <a:off x="2438400" y="-2248397"/>
            <a:ext cx="1556084" cy="2133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6023E93-A273-E749-99E8-27FE6C827CB4}"/>
              </a:ext>
            </a:extLst>
          </p:cNvPr>
          <p:cNvSpPr txBox="1"/>
          <p:nvPr/>
        </p:nvSpPr>
        <p:spPr>
          <a:xfrm>
            <a:off x="2590800" y="4762499"/>
            <a:ext cx="37319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let's ignore the exponent for now cause it's... weird……………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F7C6633-F40B-FA4B-B076-F8017E533B96}"/>
              </a:ext>
            </a:extLst>
          </p:cNvPr>
          <p:cNvGrpSpPr/>
          <p:nvPr/>
        </p:nvGrpSpPr>
        <p:grpSpPr>
          <a:xfrm>
            <a:off x="2225842" y="3126381"/>
            <a:ext cx="5622758" cy="1375321"/>
            <a:chOff x="2225842" y="2516782"/>
            <a:chExt cx="5622758" cy="1375321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0653D65-EC90-1B4E-814E-F31173F367C2}"/>
                </a:ext>
              </a:extLst>
            </p:cNvPr>
            <p:cNvSpPr txBox="1"/>
            <p:nvPr/>
          </p:nvSpPr>
          <p:spPr>
            <a:xfrm>
              <a:off x="2686728" y="3122662"/>
              <a:ext cx="479876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/>
                <a:t>the </a:t>
              </a:r>
              <a:r>
                <a:rPr lang="en-US" sz="2200" b="1" dirty="0"/>
                <a:t>sign</a:t>
              </a:r>
              <a:r>
                <a:rPr lang="en-US" sz="2200" dirty="0"/>
                <a:t> and </a:t>
              </a:r>
              <a:r>
                <a:rPr lang="en-US" sz="2200" b="1" dirty="0"/>
                <a:t>fraction</a:t>
              </a:r>
              <a:r>
                <a:rPr lang="en-US" sz="2200" dirty="0"/>
                <a:t> go together. and just like </a:t>
              </a:r>
              <a:r>
                <a:rPr lang="en-US" sz="2200" dirty="0" err="1"/>
                <a:t>ints</a:t>
              </a:r>
              <a:r>
                <a:rPr lang="en-US" sz="2200" dirty="0"/>
                <a:t>, the </a:t>
              </a:r>
              <a:r>
                <a:rPr lang="en-US" sz="2200" b="1" dirty="0"/>
                <a:t>MSB</a:t>
              </a:r>
              <a:r>
                <a:rPr lang="en-US" sz="2200" dirty="0"/>
                <a:t> is the sign.</a:t>
              </a:r>
            </a:p>
          </p:txBody>
        </p:sp>
        <p:sp>
          <p:nvSpPr>
            <p:cNvPr id="13" name="Arc 12">
              <a:extLst>
                <a:ext uri="{FF2B5EF4-FFF2-40B4-BE49-F238E27FC236}">
                  <a16:creationId xmlns:a16="http://schemas.microsoft.com/office/drawing/2014/main" id="{F99A213D-FF67-394A-9F3A-2CAA21FBD9B1}"/>
                </a:ext>
              </a:extLst>
            </p:cNvPr>
            <p:cNvSpPr/>
            <p:nvPr/>
          </p:nvSpPr>
          <p:spPr>
            <a:xfrm rot="10800000">
              <a:off x="2225842" y="2516782"/>
              <a:ext cx="990600" cy="990600"/>
            </a:xfrm>
            <a:prstGeom prst="arc">
              <a:avLst/>
            </a:prstGeom>
            <a:ln w="3810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Arc 13">
              <a:extLst>
                <a:ext uri="{FF2B5EF4-FFF2-40B4-BE49-F238E27FC236}">
                  <a16:creationId xmlns:a16="http://schemas.microsoft.com/office/drawing/2014/main" id="{57FE6D20-3B13-1949-9BFD-67410AF4E1C5}"/>
                </a:ext>
              </a:extLst>
            </p:cNvPr>
            <p:cNvSpPr/>
            <p:nvPr/>
          </p:nvSpPr>
          <p:spPr>
            <a:xfrm rot="10800000" flipH="1">
              <a:off x="6858000" y="2525770"/>
              <a:ext cx="990600" cy="990600"/>
            </a:xfrm>
            <a:prstGeom prst="arc">
              <a:avLst/>
            </a:prstGeom>
            <a:ln w="3810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897494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3.33333E-6 L 3.88889E-6 0.65334 " pathEditMode="relative" rAng="0" ptsTypes="AA">
                                      <p:cBhvr>
                                        <p:cTn id="24" dur="1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2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 animBg="1"/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60642-3F1C-A743-B5D2-90F02599C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the sign and fraction fields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F19580-6B5B-0B48-BEE6-7BDB7EE12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495302"/>
            <a:ext cx="8991600" cy="707886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floats don't use 2's complement.</a:t>
            </a:r>
            <a:r>
              <a:rPr lang="en-US" b="1" dirty="0"/>
              <a:t> </a:t>
            </a:r>
            <a:r>
              <a:rPr lang="en-US" dirty="0"/>
              <a:t>they use </a:t>
            </a:r>
            <a:r>
              <a:rPr lang="en-US" b="1" dirty="0"/>
              <a:t>sign-magnitude.</a:t>
            </a:r>
          </a:p>
          <a:p>
            <a:pPr lvl="1"/>
            <a:r>
              <a:rPr lang="en-US" sz="1600" dirty="0"/>
              <a:t>do you remember the disadvantages and how to negate? (let’s look at </a:t>
            </a:r>
            <a:r>
              <a:rPr lang="en-US" sz="1600" dirty="0" err="1"/>
              <a:t>FloatBits.java</a:t>
            </a:r>
            <a:r>
              <a:rPr lang="en-US" sz="1600" dirty="0"/>
              <a:t>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E3C5CF-386C-1D48-B286-3155DBA74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CFC431-53A0-0048-A79D-37367CA50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67BEA6A-BC8F-B34E-AFCA-7CF0F4063F27}"/>
              </a:ext>
            </a:extLst>
          </p:cNvPr>
          <p:cNvSpPr txBox="1"/>
          <p:nvPr/>
        </p:nvSpPr>
        <p:spPr>
          <a:xfrm>
            <a:off x="1422400" y="1958336"/>
            <a:ext cx="518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Consolas" panose="020B0609020204030204" pitchFamily="49" charset="0"/>
                <a:cs typeface="Consolas" panose="020B0609020204030204" pitchFamily="49" charset="0"/>
              </a:rPr>
              <a:t>+1.0010101 </a:t>
            </a:r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× 2</a:t>
            </a:r>
            <a:r>
              <a:rPr lang="en-US" sz="4000" b="1" baseline="30000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+7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0B578D3A-EDC1-4A4F-9257-532F6E9EE770}"/>
              </a:ext>
            </a:extLst>
          </p:cNvPr>
          <p:cNvGraphicFramePr>
            <a:graphicFrameLocks noGrp="1"/>
          </p:cNvGraphicFramePr>
          <p:nvPr/>
        </p:nvGraphicFramePr>
        <p:xfrm>
          <a:off x="107299" y="2807706"/>
          <a:ext cx="8904621" cy="1116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2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5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3567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28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8358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31</a:t>
                      </a:r>
                      <a:endParaRPr lang="en-US" sz="1800" dirty="0">
                        <a:latin typeface="Segoe UI" charset="0"/>
                        <a:ea typeface="Segoe UI" charset="0"/>
                        <a:cs typeface="Segoe UI" charset="0"/>
                      </a:endParaRPr>
                    </a:p>
                  </a:txBody>
                  <a:tcPr marL="70617" marR="70617" marT="70617" marB="70617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30</a:t>
                      </a:r>
                      <a:endParaRPr lang="en-US" sz="1800" dirty="0">
                        <a:latin typeface="Segoe UI" charset="0"/>
                        <a:ea typeface="Segoe UI" charset="0"/>
                        <a:cs typeface="Segoe UI" charset="0"/>
                      </a:endParaRPr>
                    </a:p>
                  </a:txBody>
                  <a:tcPr marL="70617" marR="70617" marT="70617" marB="70617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23</a:t>
                      </a:r>
                      <a:endParaRPr lang="en-US" sz="1800" dirty="0">
                        <a:latin typeface="Segoe UI" charset="0"/>
                        <a:ea typeface="Segoe UI" charset="0"/>
                        <a:cs typeface="Segoe UI" charset="0"/>
                      </a:endParaRPr>
                    </a:p>
                  </a:txBody>
                  <a:tcPr marL="70617" marR="70617" marT="70617" marB="70617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latin typeface="Segoe UI" charset="0"/>
                          <a:ea typeface="Segoe UI" charset="0"/>
                          <a:cs typeface="Segoe UI" charset="0"/>
                        </a:rPr>
                        <a:t>22</a:t>
                      </a:r>
                    </a:p>
                  </a:txBody>
                  <a:tcPr marL="70617" marR="70617" marT="70617" marB="70617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latin typeface="Segoe UI" charset="0"/>
                          <a:ea typeface="Segoe UI" charset="0"/>
                          <a:cs typeface="Segoe UI" charset="0"/>
                        </a:rPr>
                        <a:t>0</a:t>
                      </a:r>
                    </a:p>
                  </a:txBody>
                  <a:tcPr marL="70617" marR="70617" marT="70617" marB="70617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411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latin typeface="Consolas" panose="020B0609020204030204" pitchFamily="49" charset="0"/>
                          <a:ea typeface="Consolas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45720" marR="4572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sz="4000" b="1" dirty="0">
                        <a:latin typeface="Consolas" panose="020B0609020204030204" pitchFamily="49" charset="0"/>
                        <a:ea typeface="Consolas" charset="0"/>
                        <a:cs typeface="Consolas" panose="020B0609020204030204" pitchFamily="49" charset="0"/>
                      </a:endParaRPr>
                    </a:p>
                  </a:txBody>
                  <a:tcPr marL="45720" marR="45720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Consolas" charset="0"/>
                          <a:cs typeface="Consolas" panose="020B0609020204030204" pitchFamily="49" charset="0"/>
                        </a:rPr>
                        <a:t>0000000</a:t>
                      </a:r>
                      <a:r>
                        <a:rPr lang="en-US" sz="4000" b="1" dirty="0">
                          <a:latin typeface="Consolas" panose="020B0609020204030204" pitchFamily="49" charset="0"/>
                          <a:ea typeface="Consolas" charset="0"/>
                          <a:cs typeface="Consolas" panose="020B0609020204030204" pitchFamily="49" charset="0"/>
                        </a:rPr>
                        <a:t>0000000000000000</a:t>
                      </a:r>
                    </a:p>
                  </a:txBody>
                  <a:tcPr marL="45720" marR="4572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50FDE7A9-3E07-9948-9768-E755B2B46B63}"/>
              </a:ext>
            </a:extLst>
          </p:cNvPr>
          <p:cNvSpPr txBox="1"/>
          <p:nvPr/>
        </p:nvSpPr>
        <p:spPr>
          <a:xfrm>
            <a:off x="1422400" y="1958336"/>
            <a:ext cx="518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Consolas" panose="020B0609020204030204" pitchFamily="49" charset="0"/>
                <a:cs typeface="Consolas" panose="020B0609020204030204" pitchFamily="49" charset="0"/>
              </a:rPr>
              <a:t>+1.</a:t>
            </a:r>
            <a:r>
              <a:rPr lang="en-US" sz="4000" b="1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0010101</a:t>
            </a:r>
            <a:r>
              <a:rPr lang="en-US" sz="40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× 2</a:t>
            </a:r>
            <a:r>
              <a:rPr lang="en-US" sz="4000" b="1" baseline="30000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+7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883B4E8-AE60-9740-AF52-1B48B61AADD2}"/>
              </a:ext>
            </a:extLst>
          </p:cNvPr>
          <p:cNvSpPr txBox="1"/>
          <p:nvPr/>
        </p:nvSpPr>
        <p:spPr>
          <a:xfrm>
            <a:off x="2341426" y="1289521"/>
            <a:ext cx="45465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the bits</a:t>
            </a:r>
            <a:r>
              <a:rPr lang="en-US" sz="2200" b="1" dirty="0"/>
              <a:t> after </a:t>
            </a:r>
            <a:r>
              <a:rPr lang="en-US" sz="2200" dirty="0"/>
              <a:t>the binary point go in the fraction field, </a:t>
            </a:r>
            <a:r>
              <a:rPr lang="en-US" sz="2200" b="1" dirty="0"/>
              <a:t>left-aligned.</a:t>
            </a:r>
            <a:endParaRPr lang="en-US" sz="22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6B9E05E-1E9A-9A4E-8B3E-1B7A59E317B0}"/>
              </a:ext>
            </a:extLst>
          </p:cNvPr>
          <p:cNvSpPr txBox="1"/>
          <p:nvPr/>
        </p:nvSpPr>
        <p:spPr>
          <a:xfrm>
            <a:off x="36181" y="4086930"/>
            <a:ext cx="6172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but what about the bit </a:t>
            </a:r>
            <a:r>
              <a:rPr lang="en-US" sz="2200" i="1" dirty="0"/>
              <a:t>before</a:t>
            </a:r>
            <a:r>
              <a:rPr lang="en-US" sz="2200" dirty="0"/>
              <a:t> the binary point?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62303B9-BA72-2E4E-93F8-22B2845D2442}"/>
              </a:ext>
            </a:extLst>
          </p:cNvPr>
          <p:cNvSpPr txBox="1"/>
          <p:nvPr/>
        </p:nvSpPr>
        <p:spPr>
          <a:xfrm>
            <a:off x="485034" y="4514434"/>
            <a:ext cx="52744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it's always 1, so</a:t>
            </a:r>
            <a:r>
              <a:rPr lang="en-US" sz="2200" b="1" dirty="0">
                <a:solidFill>
                  <a:srgbClr val="FF0000"/>
                </a:solidFill>
              </a:rPr>
              <a:t> we don't store it!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D510116-0563-824B-8845-1A6860733B87}"/>
              </a:ext>
            </a:extLst>
          </p:cNvPr>
          <p:cNvSpPr txBox="1"/>
          <p:nvPr/>
        </p:nvSpPr>
        <p:spPr>
          <a:xfrm>
            <a:off x="1712765" y="4925218"/>
            <a:ext cx="6629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just </a:t>
            </a:r>
            <a:r>
              <a:rPr lang="en-US" sz="2200" i="1" dirty="0"/>
              <a:t>pretend</a:t>
            </a:r>
            <a:r>
              <a:rPr lang="en-US" sz="2200" dirty="0"/>
              <a:t> there's a </a:t>
            </a:r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1.</a:t>
            </a:r>
            <a:r>
              <a:rPr lang="en-US" sz="2200" dirty="0"/>
              <a:t> before the fraction. </a:t>
            </a:r>
            <a:r>
              <a:rPr lang="en-US" sz="900" dirty="0"/>
              <a:t>except for 0.</a:t>
            </a:r>
            <a:endParaRPr lang="en-US" sz="2200" dirty="0"/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D81BB072-E843-134A-A098-58438659425D}"/>
              </a:ext>
            </a:extLst>
          </p:cNvPr>
          <p:cNvGraphicFramePr>
            <a:graphicFrameLocks noGrp="1"/>
          </p:cNvGraphicFramePr>
          <p:nvPr/>
        </p:nvGraphicFramePr>
        <p:xfrm>
          <a:off x="107299" y="2807706"/>
          <a:ext cx="8904621" cy="1116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2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5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3567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028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8358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31</a:t>
                      </a:r>
                      <a:endParaRPr lang="en-US" sz="1800" dirty="0">
                        <a:latin typeface="Segoe UI" charset="0"/>
                        <a:ea typeface="Segoe UI" charset="0"/>
                        <a:cs typeface="Segoe UI" charset="0"/>
                      </a:endParaRPr>
                    </a:p>
                  </a:txBody>
                  <a:tcPr marL="70617" marR="70617" marT="70617" marB="70617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30</a:t>
                      </a:r>
                      <a:endParaRPr lang="en-US" sz="1800" dirty="0">
                        <a:latin typeface="Segoe UI" charset="0"/>
                        <a:ea typeface="Segoe UI" charset="0"/>
                        <a:cs typeface="Segoe UI" charset="0"/>
                      </a:endParaRPr>
                    </a:p>
                  </a:txBody>
                  <a:tcPr marL="70617" marR="70617" marT="70617" marB="70617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23</a:t>
                      </a:r>
                      <a:endParaRPr lang="en-US" sz="1800" dirty="0">
                        <a:latin typeface="Segoe UI" charset="0"/>
                        <a:ea typeface="Segoe UI" charset="0"/>
                        <a:cs typeface="Segoe UI" charset="0"/>
                      </a:endParaRPr>
                    </a:p>
                  </a:txBody>
                  <a:tcPr marL="70617" marR="70617" marT="70617" marB="70617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latin typeface="Segoe UI" charset="0"/>
                          <a:ea typeface="Segoe UI" charset="0"/>
                          <a:cs typeface="Segoe UI" charset="0"/>
                        </a:rPr>
                        <a:t>22</a:t>
                      </a:r>
                    </a:p>
                  </a:txBody>
                  <a:tcPr marL="70617" marR="70617" marT="70617" marB="70617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latin typeface="Segoe UI" charset="0"/>
                          <a:ea typeface="Segoe UI" charset="0"/>
                          <a:cs typeface="Segoe UI" charset="0"/>
                        </a:rPr>
                        <a:t>0</a:t>
                      </a:r>
                    </a:p>
                  </a:txBody>
                  <a:tcPr marL="70617" marR="70617" marT="70617" marB="70617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411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latin typeface="Consolas" panose="020B0609020204030204" pitchFamily="49" charset="0"/>
                          <a:ea typeface="Consolas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45720" marR="4572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sz="4000" b="1" dirty="0">
                        <a:latin typeface="Consolas" panose="020B0609020204030204" pitchFamily="49" charset="0"/>
                        <a:ea typeface="Consolas" charset="0"/>
                        <a:cs typeface="Consolas" panose="020B0609020204030204" pitchFamily="49" charset="0"/>
                      </a:endParaRPr>
                    </a:p>
                  </a:txBody>
                  <a:tcPr marL="45720" marR="45720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solidFill>
                            <a:srgbClr val="0070C0"/>
                          </a:solidFill>
                          <a:latin typeface="Consolas" panose="020B0609020204030204" pitchFamily="49" charset="0"/>
                          <a:ea typeface="Consolas" charset="0"/>
                          <a:cs typeface="Consolas" panose="020B0609020204030204" pitchFamily="49" charset="0"/>
                        </a:rPr>
                        <a:t>0010101</a:t>
                      </a:r>
                      <a:r>
                        <a:rPr lang="en-US" sz="4000" b="1" dirty="0">
                          <a:latin typeface="Consolas" panose="020B0609020204030204" pitchFamily="49" charset="0"/>
                          <a:ea typeface="Consolas" charset="0"/>
                          <a:cs typeface="Consolas" panose="020B0609020204030204" pitchFamily="49" charset="0"/>
                        </a:rPr>
                        <a:t>0000000000000000</a:t>
                      </a:r>
                    </a:p>
                  </a:txBody>
                  <a:tcPr marL="45720" marR="4572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" name="Down Arrow 16">
            <a:extLst>
              <a:ext uri="{FF2B5EF4-FFF2-40B4-BE49-F238E27FC236}">
                <a16:creationId xmlns:a16="http://schemas.microsoft.com/office/drawing/2014/main" id="{5F37BB7F-FE78-1643-AE2A-69324C803D5B}"/>
              </a:ext>
            </a:extLst>
          </p:cNvPr>
          <p:cNvSpPr/>
          <p:nvPr/>
        </p:nvSpPr>
        <p:spPr>
          <a:xfrm>
            <a:off x="2798910" y="2608951"/>
            <a:ext cx="1048493" cy="543247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A8C3A9E-C7C8-9B42-B932-02686747A60E}"/>
              </a:ext>
            </a:extLst>
          </p:cNvPr>
          <p:cNvGrpSpPr/>
          <p:nvPr/>
        </p:nvGrpSpPr>
        <p:grpSpPr>
          <a:xfrm>
            <a:off x="0" y="1248188"/>
            <a:ext cx="2425003" cy="3136435"/>
            <a:chOff x="1311442" y="3040473"/>
            <a:chExt cx="2425003" cy="3136435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791909D-44BE-1449-96B2-2D56FC5804EC}"/>
                </a:ext>
              </a:extLst>
            </p:cNvPr>
            <p:cNvSpPr txBox="1"/>
            <p:nvPr/>
          </p:nvSpPr>
          <p:spPr>
            <a:xfrm>
              <a:off x="1311442" y="3040473"/>
              <a:ext cx="2356666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/>
                <a:t>the sign goes in the sign field. </a:t>
              </a:r>
              <a:r>
                <a:rPr lang="en-US" sz="600" dirty="0"/>
                <a:t>duh.</a:t>
              </a:r>
              <a:endParaRPr lang="en-US" sz="2200" dirty="0"/>
            </a:p>
          </p:txBody>
        </p:sp>
        <p:sp>
          <p:nvSpPr>
            <p:cNvPr id="13" name="Arc 12">
              <a:extLst>
                <a:ext uri="{FF2B5EF4-FFF2-40B4-BE49-F238E27FC236}">
                  <a16:creationId xmlns:a16="http://schemas.microsoft.com/office/drawing/2014/main" id="{1585B9DE-0B69-4546-A385-789367570C34}"/>
                </a:ext>
              </a:extLst>
            </p:cNvPr>
            <p:cNvSpPr/>
            <p:nvPr/>
          </p:nvSpPr>
          <p:spPr>
            <a:xfrm rot="10800000" flipV="1">
              <a:off x="1853159" y="4104564"/>
              <a:ext cx="1883286" cy="2072344"/>
            </a:xfrm>
            <a:prstGeom prst="arc">
              <a:avLst/>
            </a:prstGeom>
            <a:ln w="3810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146214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16" grpId="0"/>
      <p:bldP spid="18" grpId="0"/>
      <p:bldP spid="20" grpId="0"/>
      <p:bldP spid="21" grpId="0"/>
      <p:bldP spid="1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02728-60E0-F740-BBF7-E483F3A02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exponent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CD0C81-64F4-3B4D-8305-20134481B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495301"/>
            <a:ext cx="8991600" cy="838199"/>
          </a:xfrm>
        </p:spPr>
        <p:txBody>
          <a:bodyPr>
            <a:normAutofit/>
          </a:bodyPr>
          <a:lstStyle/>
          <a:p>
            <a:r>
              <a:rPr lang="en-US" dirty="0"/>
              <a:t>the exponent is </a:t>
            </a:r>
            <a:r>
              <a:rPr lang="en-US" b="1" dirty="0"/>
              <a:t>a completely separate number.</a:t>
            </a:r>
          </a:p>
          <a:p>
            <a:r>
              <a:rPr lang="en-US" dirty="0"/>
              <a:t>it is also a </a:t>
            </a:r>
            <a:r>
              <a:rPr lang="en-US" i="1" dirty="0"/>
              <a:t>baffling number. </a:t>
            </a:r>
            <a:r>
              <a:rPr lang="en-US" dirty="0"/>
              <a:t>they did this for Sorting Reasons™️.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B9031C-27DE-9C4B-B3D3-C7135D4F5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83D6DD-2326-8C43-955B-BCF40D104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054F7AE-454F-8143-868E-05EA55716015}"/>
              </a:ext>
            </a:extLst>
          </p:cNvPr>
          <p:cNvSpPr txBox="1"/>
          <p:nvPr/>
        </p:nvSpPr>
        <p:spPr>
          <a:xfrm>
            <a:off x="381000" y="2590311"/>
            <a:ext cx="121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×2</a:t>
            </a:r>
            <a:r>
              <a:rPr lang="en-US" sz="4000" b="1" baseline="30000" dirty="0">
                <a:latin typeface="Consolas" panose="020B0609020204030204" pitchFamily="49" charset="0"/>
                <a:cs typeface="Consolas" panose="020B0609020204030204" pitchFamily="49" charset="0"/>
              </a:rPr>
              <a:t>+7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E470A6-13E3-0847-A4C6-BC56CC15F0FF}"/>
              </a:ext>
            </a:extLst>
          </p:cNvPr>
          <p:cNvSpPr txBox="1"/>
          <p:nvPr/>
        </p:nvSpPr>
        <p:spPr>
          <a:xfrm>
            <a:off x="381000" y="3194410"/>
            <a:ext cx="17733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×2</a:t>
            </a:r>
            <a:r>
              <a:rPr lang="en-US" sz="4000" b="1" baseline="30000" dirty="0">
                <a:latin typeface="Consolas" panose="020B0609020204030204" pitchFamily="49" charset="0"/>
                <a:cs typeface="Consolas" panose="020B0609020204030204" pitchFamily="49" charset="0"/>
              </a:rPr>
              <a:t>-126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3DAC3FA-0905-E74B-8532-99406D6DDFC6}"/>
              </a:ext>
            </a:extLst>
          </p:cNvPr>
          <p:cNvSpPr txBox="1"/>
          <p:nvPr/>
        </p:nvSpPr>
        <p:spPr>
          <a:xfrm>
            <a:off x="381000" y="1986212"/>
            <a:ext cx="121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×2</a:t>
            </a:r>
            <a:r>
              <a:rPr lang="en-US" sz="4000" b="1" baseline="30000" dirty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F13779-5FDD-B042-B658-D809886C90F8}"/>
              </a:ext>
            </a:extLst>
          </p:cNvPr>
          <p:cNvSpPr txBox="1"/>
          <p:nvPr/>
        </p:nvSpPr>
        <p:spPr>
          <a:xfrm>
            <a:off x="381000" y="3784094"/>
            <a:ext cx="17733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×2</a:t>
            </a:r>
            <a:r>
              <a:rPr lang="en-US" sz="4000" b="1" baseline="30000" dirty="0">
                <a:latin typeface="Consolas" panose="020B0609020204030204" pitchFamily="49" charset="0"/>
                <a:cs typeface="Consolas" panose="020B0609020204030204" pitchFamily="49" charset="0"/>
              </a:rPr>
              <a:t>+127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B4DBB70-A665-CD4E-A5D0-1699AD42C82D}"/>
              </a:ext>
            </a:extLst>
          </p:cNvPr>
          <p:cNvSpPr txBox="1"/>
          <p:nvPr/>
        </p:nvSpPr>
        <p:spPr>
          <a:xfrm>
            <a:off x="381000" y="1485900"/>
            <a:ext cx="10550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/>
              <a:t>This…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5EB2D7F-0062-4842-A66D-ACFEF0B5FC3A}"/>
              </a:ext>
            </a:extLst>
          </p:cNvPr>
          <p:cNvSpPr txBox="1"/>
          <p:nvPr/>
        </p:nvSpPr>
        <p:spPr>
          <a:xfrm>
            <a:off x="1760249" y="1495994"/>
            <a:ext cx="2079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/>
              <a:t>is stored as…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EF5A5BE-090B-8F4A-91EA-D72C299FF790}"/>
              </a:ext>
            </a:extLst>
          </p:cNvPr>
          <p:cNvSpPr txBox="1"/>
          <p:nvPr/>
        </p:nvSpPr>
        <p:spPr>
          <a:xfrm>
            <a:off x="2011013" y="1997055"/>
            <a:ext cx="1044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127</a:t>
            </a:r>
            <a:endParaRPr lang="en-US" sz="4000" b="1" baseline="30000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B6935A3-63E0-1142-A17E-83A4B6932177}"/>
              </a:ext>
            </a:extLst>
          </p:cNvPr>
          <p:cNvSpPr txBox="1"/>
          <p:nvPr/>
        </p:nvSpPr>
        <p:spPr>
          <a:xfrm>
            <a:off x="2011013" y="2600405"/>
            <a:ext cx="1044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134</a:t>
            </a:r>
            <a:endParaRPr lang="en-US" sz="4000" b="1" baseline="30000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F14F330-840E-D244-A616-7341E804DE99}"/>
              </a:ext>
            </a:extLst>
          </p:cNvPr>
          <p:cNvSpPr txBox="1"/>
          <p:nvPr/>
        </p:nvSpPr>
        <p:spPr>
          <a:xfrm>
            <a:off x="2011013" y="3203755"/>
            <a:ext cx="1044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en-US" sz="4000" b="1" baseline="30000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54EB1B2-931E-7C44-B933-E2780D21DB7D}"/>
              </a:ext>
            </a:extLst>
          </p:cNvPr>
          <p:cNvSpPr txBox="1"/>
          <p:nvPr/>
        </p:nvSpPr>
        <p:spPr>
          <a:xfrm>
            <a:off x="2011013" y="3807105"/>
            <a:ext cx="1044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254</a:t>
            </a:r>
            <a:endParaRPr lang="en-US" sz="4000" b="1" baseline="30000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8546D17-21B3-A340-8CED-BFAF1CF519F9}"/>
              </a:ext>
            </a:extLst>
          </p:cNvPr>
          <p:cNvSpPr txBox="1"/>
          <p:nvPr/>
        </p:nvSpPr>
        <p:spPr>
          <a:xfrm>
            <a:off x="4007717" y="2114821"/>
            <a:ext cx="422736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this is </a:t>
            </a:r>
            <a:r>
              <a:rPr lang="en-US" sz="2200" b="1" dirty="0"/>
              <a:t>biased notation.</a:t>
            </a:r>
            <a:endParaRPr lang="en-US" sz="22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061CDED-C51F-FB4C-9C72-85360F1DC823}"/>
              </a:ext>
            </a:extLst>
          </p:cNvPr>
          <p:cNvSpPr txBox="1"/>
          <p:nvPr/>
        </p:nvSpPr>
        <p:spPr>
          <a:xfrm>
            <a:off x="3479800" y="2711040"/>
            <a:ext cx="5283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to get the number you put into the exponent field, you </a:t>
            </a:r>
            <a:r>
              <a:rPr lang="en-US" sz="2200" b="1" dirty="0"/>
              <a:t>add a bias constant.</a:t>
            </a:r>
            <a:endParaRPr lang="en-US" sz="22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2B99F11-55DD-1B46-A91A-2F0693AD3ADF}"/>
              </a:ext>
            </a:extLst>
          </p:cNvPr>
          <p:cNvSpPr txBox="1"/>
          <p:nvPr/>
        </p:nvSpPr>
        <p:spPr>
          <a:xfrm>
            <a:off x="3454400" y="3645813"/>
            <a:ext cx="5283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for single-precision floats, that's </a:t>
            </a:r>
            <a:r>
              <a:rPr lang="en-US" sz="2200" b="1" dirty="0"/>
              <a:t>127</a:t>
            </a:r>
            <a:r>
              <a:rPr lang="en-US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71582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8" grpId="0"/>
      <p:bldP spid="1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Something to check out in MARS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95301"/>
            <a:ext cx="8991600" cy="914399"/>
          </a:xfrm>
        </p:spPr>
        <p:txBody>
          <a:bodyPr/>
          <a:lstStyle/>
          <a:p>
            <a:r>
              <a:rPr lang="en-US" dirty="0"/>
              <a:t>go to Tools &gt; Floating Point Representation</a:t>
            </a:r>
          </a:p>
          <a:p>
            <a:r>
              <a:rPr lang="en-US" dirty="0"/>
              <a:t>it's an interactive thing! change any box and hit enter!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1270987"/>
            <a:ext cx="7315200" cy="4021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011556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130C1-1504-0447-86E3-D9AE854B41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Decoding and encoding bitfields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790581-415E-354D-90AC-6E3C35522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06C94A-B3E3-254A-9B57-6FB5DDB11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671905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0A245-5668-B24A-89ED-A35123F80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Bitfield specifications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3560F-D677-8C44-B360-439293047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495301"/>
            <a:ext cx="8991600" cy="1142999"/>
          </a:xfrm>
        </p:spPr>
        <p:txBody>
          <a:bodyPr/>
          <a:lstStyle/>
          <a:p>
            <a:r>
              <a:rPr lang="en-US" dirty="0"/>
              <a:t>when you want to use a bitfield, you must have a specification for the </a:t>
            </a:r>
            <a:r>
              <a:rPr lang="en-US" b="1" dirty="0"/>
              <a:t>positions and sizes</a:t>
            </a:r>
            <a:r>
              <a:rPr lang="en-US" dirty="0"/>
              <a:t> of each value (each field).</a:t>
            </a:r>
          </a:p>
          <a:p>
            <a:r>
              <a:rPr lang="en-US" dirty="0"/>
              <a:t>they typically look something like this: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DE4311-73E6-104C-BDFD-264DDC01A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2D8D33-1E6E-404D-80FE-C4EA501CC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27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34E8A26-3D64-F142-9C5A-E1EE9707A2FE}"/>
              </a:ext>
            </a:extLst>
          </p:cNvPr>
          <p:cNvGraphicFramePr>
            <a:graphicFrameLocks noGrp="1"/>
          </p:cNvGraphicFramePr>
          <p:nvPr/>
        </p:nvGraphicFramePr>
        <p:xfrm>
          <a:off x="381000" y="2373157"/>
          <a:ext cx="8192239" cy="10654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40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94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3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31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31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31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26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26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26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268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8268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8268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476255">
                <a:tc>
                  <a:txBody>
                    <a:bodyPr/>
                    <a:lstStyle/>
                    <a:p>
                      <a:r>
                        <a:rPr lang="en-US" sz="2400" dirty="0"/>
                        <a:t>31</a:t>
                      </a:r>
                      <a:endParaRPr lang="en-US" sz="2400" dirty="0">
                        <a:latin typeface="Segoe UI" charset="0"/>
                        <a:ea typeface="Segoe UI" charset="0"/>
                        <a:cs typeface="Segoe UI" charset="0"/>
                      </a:endParaRPr>
                    </a:p>
                  </a:txBody>
                  <a:tcPr marL="58307" marR="58307" marT="58307" marB="58307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26</a:t>
                      </a:r>
                      <a:endParaRPr lang="en-US" sz="2400" dirty="0">
                        <a:latin typeface="Segoe UI" charset="0"/>
                        <a:ea typeface="Segoe UI" charset="0"/>
                        <a:cs typeface="Segoe UI" charset="0"/>
                      </a:endParaRPr>
                    </a:p>
                  </a:txBody>
                  <a:tcPr marL="58307" marR="58307" marT="58307" marB="58307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25</a:t>
                      </a:r>
                      <a:endParaRPr lang="en-US" sz="2400" dirty="0">
                        <a:latin typeface="Segoe UI" charset="0"/>
                        <a:ea typeface="Segoe UI" charset="0"/>
                        <a:cs typeface="Segoe UI" charset="0"/>
                      </a:endParaRPr>
                    </a:p>
                  </a:txBody>
                  <a:tcPr marL="58307" marR="58307" marT="58307" marB="58307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21</a:t>
                      </a:r>
                      <a:endParaRPr lang="en-US" sz="2400" dirty="0">
                        <a:latin typeface="Segoe UI" charset="0"/>
                        <a:ea typeface="Segoe UI" charset="0"/>
                        <a:cs typeface="Segoe UI" charset="0"/>
                      </a:endParaRPr>
                    </a:p>
                  </a:txBody>
                  <a:tcPr marL="58307" marR="58307" marT="58307" marB="58307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20</a:t>
                      </a:r>
                      <a:endParaRPr lang="en-US" sz="2400" dirty="0">
                        <a:latin typeface="Segoe UI" charset="0"/>
                        <a:ea typeface="Segoe UI" charset="0"/>
                        <a:cs typeface="Segoe UI" charset="0"/>
                      </a:endParaRPr>
                    </a:p>
                  </a:txBody>
                  <a:tcPr marL="58307" marR="58307" marT="58307" marB="58307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16</a:t>
                      </a:r>
                      <a:endParaRPr lang="en-US" sz="2400" dirty="0">
                        <a:latin typeface="Segoe UI" charset="0"/>
                        <a:ea typeface="Segoe UI" charset="0"/>
                        <a:cs typeface="Segoe UI" charset="0"/>
                      </a:endParaRPr>
                    </a:p>
                  </a:txBody>
                  <a:tcPr marL="58307" marR="58307" marT="58307" marB="58307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15</a:t>
                      </a:r>
                      <a:endParaRPr lang="en-US" sz="2400" dirty="0">
                        <a:latin typeface="Segoe UI" charset="0"/>
                        <a:ea typeface="Segoe UI" charset="0"/>
                        <a:cs typeface="Segoe UI" charset="0"/>
                      </a:endParaRPr>
                    </a:p>
                  </a:txBody>
                  <a:tcPr marL="58307" marR="58307" marT="58307" marB="58307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Segoe UI" charset="0"/>
                          <a:ea typeface="Segoe UI" charset="0"/>
                          <a:cs typeface="Segoe UI" charset="0"/>
                        </a:rPr>
                        <a:t>11</a:t>
                      </a:r>
                    </a:p>
                  </a:txBody>
                  <a:tcPr marL="58307" marR="58307" marT="58307" marB="58307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>
                          <a:latin typeface="Segoe UI" charset="0"/>
                          <a:ea typeface="Segoe UI" charset="0"/>
                          <a:cs typeface="Segoe UI" charset="0"/>
                        </a:rPr>
                        <a:t>10</a:t>
                      </a:r>
                    </a:p>
                  </a:txBody>
                  <a:tcPr marL="58307" marR="58307" marT="58307" marB="58307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Segoe UI" charset="0"/>
                          <a:ea typeface="Segoe UI" charset="0"/>
                          <a:cs typeface="Segoe UI" charset="0"/>
                        </a:rPr>
                        <a:t>6</a:t>
                      </a:r>
                    </a:p>
                  </a:txBody>
                  <a:tcPr marL="58307" marR="58307" marT="58307" marB="58307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>
                          <a:latin typeface="Segoe UI" charset="0"/>
                          <a:ea typeface="Segoe UI" charset="0"/>
                          <a:cs typeface="Segoe UI" charset="0"/>
                        </a:rPr>
                        <a:t>5</a:t>
                      </a:r>
                    </a:p>
                  </a:txBody>
                  <a:tcPr marL="58307" marR="58307" marT="58307" marB="58307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Segoe UI" charset="0"/>
                          <a:ea typeface="Segoe UI" charset="0"/>
                          <a:cs typeface="Segoe UI" charset="0"/>
                        </a:rPr>
                        <a:t>0</a:t>
                      </a:r>
                    </a:p>
                  </a:txBody>
                  <a:tcPr marL="58307" marR="58307" marT="58307" marB="58307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3079">
                <a:tc gridSpan="2">
                  <a:txBody>
                    <a:bodyPr/>
                    <a:lstStyle/>
                    <a:p>
                      <a:pPr algn="ctr"/>
                      <a:r>
                        <a:rPr lang="en-US" sz="2700" b="1" dirty="0"/>
                        <a:t>opcode</a:t>
                      </a:r>
                      <a:endParaRPr lang="en-US" sz="2700" b="1" dirty="0">
                        <a:latin typeface="+mn-lt"/>
                        <a:ea typeface="Consolas" charset="0"/>
                        <a:cs typeface="Consolas" charset="0"/>
                      </a:endParaRPr>
                    </a:p>
                  </a:txBody>
                  <a:tcPr marL="107692" marR="107692" marT="53846" marB="53846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700" b="1" dirty="0" err="1"/>
                        <a:t>rs</a:t>
                      </a:r>
                      <a:endParaRPr lang="en-US" sz="2700" b="1" dirty="0">
                        <a:latin typeface="+mn-lt"/>
                        <a:ea typeface="Consolas" charset="0"/>
                        <a:cs typeface="Consolas" charset="0"/>
                      </a:endParaRPr>
                    </a:p>
                  </a:txBody>
                  <a:tcPr marL="107692" marR="107692" marT="53846" marB="53846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700" b="1" dirty="0" err="1"/>
                        <a:t>rt</a:t>
                      </a:r>
                      <a:endParaRPr lang="en-US" sz="2700" b="1" dirty="0">
                        <a:latin typeface="+mn-lt"/>
                        <a:ea typeface="Consolas" charset="0"/>
                        <a:cs typeface="Consolas" charset="0"/>
                      </a:endParaRPr>
                    </a:p>
                  </a:txBody>
                  <a:tcPr marL="107692" marR="107692" marT="53846" marB="53846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700" b="1" dirty="0" err="1">
                          <a:latin typeface="+mn-lt"/>
                          <a:ea typeface="Consolas" charset="0"/>
                          <a:cs typeface="Consolas" charset="0"/>
                        </a:rPr>
                        <a:t>rd</a:t>
                      </a:r>
                      <a:endParaRPr lang="en-US" sz="2700" b="1" dirty="0">
                        <a:latin typeface="+mn-lt"/>
                        <a:ea typeface="Consolas" charset="0"/>
                        <a:cs typeface="Consolas" charset="0"/>
                      </a:endParaRPr>
                    </a:p>
                  </a:txBody>
                  <a:tcPr marL="107692" marR="107692" marT="53846" marB="53846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700" b="1" dirty="0" err="1">
                          <a:latin typeface="+mn-lt"/>
                          <a:ea typeface="Consolas" charset="0"/>
                          <a:cs typeface="Consolas" charset="0"/>
                        </a:rPr>
                        <a:t>shamt</a:t>
                      </a:r>
                      <a:endParaRPr lang="en-US" sz="2700" b="1" dirty="0">
                        <a:latin typeface="+mn-lt"/>
                        <a:ea typeface="Consolas" charset="0"/>
                        <a:cs typeface="Consolas" charset="0"/>
                      </a:endParaRPr>
                    </a:p>
                  </a:txBody>
                  <a:tcPr marL="107692" marR="107692" marT="53846" marB="538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700" b="1" dirty="0" err="1">
                          <a:latin typeface="+mn-lt"/>
                          <a:ea typeface="Consolas" charset="0"/>
                          <a:cs typeface="Consolas" charset="0"/>
                        </a:rPr>
                        <a:t>funct</a:t>
                      </a:r>
                      <a:endParaRPr lang="en-US" sz="2700" b="1" dirty="0">
                        <a:latin typeface="+mn-lt"/>
                        <a:ea typeface="Consolas" charset="0"/>
                        <a:cs typeface="Consolas" charset="0"/>
                      </a:endParaRPr>
                    </a:p>
                  </a:txBody>
                  <a:tcPr marL="107692" marR="107692" marT="53846" marB="53846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6" name="Group 15">
            <a:extLst>
              <a:ext uri="{FF2B5EF4-FFF2-40B4-BE49-F238E27FC236}">
                <a16:creationId xmlns:a16="http://schemas.microsoft.com/office/drawing/2014/main" id="{CBE5FA4E-73D2-3541-8E33-C74FECBEA079}"/>
              </a:ext>
            </a:extLst>
          </p:cNvPr>
          <p:cNvGrpSpPr/>
          <p:nvPr/>
        </p:nvGrpSpPr>
        <p:grpSpPr>
          <a:xfrm>
            <a:off x="1219200" y="1638300"/>
            <a:ext cx="7649806" cy="748839"/>
            <a:chOff x="1219200" y="1931948"/>
            <a:chExt cx="7649806" cy="748839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958B022B-E0BB-AB47-AD98-81D1E1FF72B2}"/>
                </a:ext>
              </a:extLst>
            </p:cNvPr>
            <p:cNvCxnSpPr>
              <a:cxnSpLocks/>
            </p:cNvCxnSpPr>
            <p:nvPr/>
          </p:nvCxnSpPr>
          <p:spPr>
            <a:xfrm>
              <a:off x="1752600" y="2324100"/>
              <a:ext cx="0" cy="34270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ABD04284-F3DF-9849-9472-47F895B6CE87}"/>
                </a:ext>
              </a:extLst>
            </p:cNvPr>
            <p:cNvCxnSpPr>
              <a:cxnSpLocks/>
            </p:cNvCxnSpPr>
            <p:nvPr/>
          </p:nvCxnSpPr>
          <p:spPr>
            <a:xfrm>
              <a:off x="2971800" y="2338082"/>
              <a:ext cx="0" cy="34270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D0793FF9-C202-C84D-B6B4-FFB97891162B}"/>
                </a:ext>
              </a:extLst>
            </p:cNvPr>
            <p:cNvCxnSpPr>
              <a:cxnSpLocks/>
            </p:cNvCxnSpPr>
            <p:nvPr/>
          </p:nvCxnSpPr>
          <p:spPr>
            <a:xfrm>
              <a:off x="4267200" y="2338082"/>
              <a:ext cx="0" cy="34270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A53FC201-39CD-6143-914B-B182EF7334AE}"/>
                </a:ext>
              </a:extLst>
            </p:cNvPr>
            <p:cNvCxnSpPr>
              <a:cxnSpLocks/>
            </p:cNvCxnSpPr>
            <p:nvPr/>
          </p:nvCxnSpPr>
          <p:spPr>
            <a:xfrm>
              <a:off x="5638800" y="2338082"/>
              <a:ext cx="0" cy="34270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0EB9E210-3FFF-5E46-B59F-C5E95888669C}"/>
                </a:ext>
              </a:extLst>
            </p:cNvPr>
            <p:cNvCxnSpPr>
              <a:cxnSpLocks/>
            </p:cNvCxnSpPr>
            <p:nvPr/>
          </p:nvCxnSpPr>
          <p:spPr>
            <a:xfrm>
              <a:off x="7086600" y="2338082"/>
              <a:ext cx="0" cy="34270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8FBC99A3-9BAB-104B-B413-A9DD3BAA4D72}"/>
                </a:ext>
              </a:extLst>
            </p:cNvPr>
            <p:cNvCxnSpPr>
              <a:cxnSpLocks/>
            </p:cNvCxnSpPr>
            <p:nvPr/>
          </p:nvCxnSpPr>
          <p:spPr>
            <a:xfrm>
              <a:off x="8425070" y="2338082"/>
              <a:ext cx="0" cy="34270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ECE4D59-D8BF-2643-84BA-5C6E8990847D}"/>
                </a:ext>
              </a:extLst>
            </p:cNvPr>
            <p:cNvSpPr txBox="1"/>
            <p:nvPr/>
          </p:nvSpPr>
          <p:spPr>
            <a:xfrm>
              <a:off x="1219200" y="1931948"/>
              <a:ext cx="764980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/>
                <a:t>the </a:t>
              </a:r>
              <a:r>
                <a:rPr lang="en-US" sz="2200" b="1" dirty="0"/>
                <a:t>lower (right) </a:t>
              </a:r>
              <a:r>
                <a:rPr lang="en-US" sz="2200" dirty="0"/>
                <a:t>bit number of each field is its </a:t>
              </a:r>
              <a:r>
                <a:rPr lang="en-US" sz="2200" b="1" dirty="0"/>
                <a:t>position. </a:t>
              </a: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5E4B714D-F6A2-6548-8CDD-78AC0AC40E60}"/>
              </a:ext>
            </a:extLst>
          </p:cNvPr>
          <p:cNvSpPr txBox="1"/>
          <p:nvPr/>
        </p:nvSpPr>
        <p:spPr>
          <a:xfrm>
            <a:off x="304800" y="3619500"/>
            <a:ext cx="7543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the </a:t>
            </a:r>
            <a:r>
              <a:rPr lang="en-US" sz="2200" b="1" dirty="0"/>
              <a:t>position </a:t>
            </a:r>
            <a:r>
              <a:rPr lang="en-US" sz="2200" dirty="0"/>
              <a:t>is </a:t>
            </a:r>
            <a:r>
              <a:rPr lang="en-US" sz="2200" b="1" dirty="0"/>
              <a:t>how far you have to shift for that field.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2EC95F-525D-644D-AE66-97759C83117E}"/>
              </a:ext>
            </a:extLst>
          </p:cNvPr>
          <p:cNvSpPr txBox="1"/>
          <p:nvPr/>
        </p:nvSpPr>
        <p:spPr>
          <a:xfrm>
            <a:off x="1325206" y="4181964"/>
            <a:ext cx="7543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you also need to know the </a:t>
            </a:r>
            <a:r>
              <a:rPr lang="en-US" sz="2200" b="1" dirty="0"/>
              <a:t>size</a:t>
            </a:r>
            <a:r>
              <a:rPr lang="en-US" sz="2200" dirty="0"/>
              <a:t> of the field (in </a:t>
            </a:r>
            <a:r>
              <a:rPr lang="en-US" sz="2200" b="1" dirty="0"/>
              <a:t>bits</a:t>
            </a:r>
            <a:r>
              <a:rPr lang="en-US" sz="2200" dirty="0"/>
              <a:t>).</a:t>
            </a:r>
            <a:endParaRPr lang="en-US" sz="22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7A2661-DDF8-BC45-9476-C0D46E9A85E2}"/>
              </a:ext>
            </a:extLst>
          </p:cNvPr>
          <p:cNvSpPr txBox="1"/>
          <p:nvPr/>
        </p:nvSpPr>
        <p:spPr>
          <a:xfrm>
            <a:off x="889551" y="4739462"/>
            <a:ext cx="717513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from the size, you can compute the </a:t>
            </a:r>
            <a:r>
              <a:rPr lang="en-US" sz="2200" b="1" dirty="0"/>
              <a:t>mask</a:t>
            </a:r>
            <a:r>
              <a:rPr lang="en-US" sz="2200" dirty="0"/>
              <a:t> for each field.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29831351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76129-DA29-A94F-BFB1-763D2B4C6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Shift'n'mask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A0628-B9B7-C94C-9495-E8D4A325A1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495301"/>
            <a:ext cx="8991600" cy="495301"/>
          </a:xfrm>
        </p:spPr>
        <p:txBody>
          <a:bodyPr/>
          <a:lstStyle/>
          <a:p>
            <a:r>
              <a:rPr lang="en-US" dirty="0"/>
              <a:t>here's the specification for our floats: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A36675-D3C7-7B46-AA5E-AB3A3BB8F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945E5A-B652-CA47-91B0-2858B47F3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28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0F4C39B-AC59-6C44-9DFE-72C9CBD70AB2}"/>
              </a:ext>
            </a:extLst>
          </p:cNvPr>
          <p:cNvGraphicFramePr>
            <a:graphicFrameLocks noGrp="1"/>
          </p:cNvGraphicFramePr>
          <p:nvPr/>
        </p:nvGraphicFramePr>
        <p:xfrm>
          <a:off x="381000" y="1285822"/>
          <a:ext cx="8229600" cy="10167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816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41398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31</a:t>
                      </a:r>
                      <a:endParaRPr lang="en-US" sz="2400" dirty="0">
                        <a:latin typeface="Segoe UI" charset="0"/>
                        <a:ea typeface="Segoe UI" charset="0"/>
                        <a:cs typeface="Segoe UI" charset="0"/>
                      </a:endParaRPr>
                    </a:p>
                  </a:txBody>
                  <a:tcPr marL="58307" marR="58307" marT="58307" marB="58307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>
                          <a:latin typeface="Segoe UI" charset="0"/>
                          <a:ea typeface="Segoe UI" charset="0"/>
                          <a:cs typeface="Segoe UI" charset="0"/>
                        </a:rPr>
                        <a:t>30</a:t>
                      </a:r>
                    </a:p>
                  </a:txBody>
                  <a:tcPr marL="58307" marR="58307" marT="58307" marB="58307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23</a:t>
                      </a:r>
                      <a:endParaRPr lang="en-US" sz="2400" dirty="0">
                        <a:latin typeface="Segoe UI" charset="0"/>
                        <a:ea typeface="Segoe UI" charset="0"/>
                        <a:cs typeface="Segoe UI" charset="0"/>
                      </a:endParaRPr>
                    </a:p>
                  </a:txBody>
                  <a:tcPr marL="58307" marR="58307" marT="58307" marB="58307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>
                          <a:latin typeface="Segoe UI" charset="0"/>
                          <a:ea typeface="Segoe UI" charset="0"/>
                          <a:cs typeface="Segoe UI" charset="0"/>
                        </a:rPr>
                        <a:t>22</a:t>
                      </a:r>
                    </a:p>
                  </a:txBody>
                  <a:tcPr marL="58307" marR="58307" marT="58307" marB="58307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Segoe UI" charset="0"/>
                          <a:ea typeface="Segoe UI" charset="0"/>
                          <a:cs typeface="Segoe UI" charset="0"/>
                        </a:rPr>
                        <a:t>0</a:t>
                      </a:r>
                    </a:p>
                  </a:txBody>
                  <a:tcPr marL="58307" marR="58307" marT="58307" marB="58307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414">
                <a:tc>
                  <a:txBody>
                    <a:bodyPr/>
                    <a:lstStyle/>
                    <a:p>
                      <a:pPr algn="ctr"/>
                      <a:r>
                        <a:rPr lang="en-US" sz="2700" b="1" dirty="0"/>
                        <a:t>S</a:t>
                      </a:r>
                      <a:endParaRPr lang="en-US" sz="2700" b="1" dirty="0">
                        <a:latin typeface="+mn-lt"/>
                        <a:ea typeface="Consolas" charset="0"/>
                        <a:cs typeface="Consolas" charset="0"/>
                      </a:endParaRPr>
                    </a:p>
                  </a:txBody>
                  <a:tcPr marL="107692" marR="107692" marT="53846" marB="53846">
                    <a:solidFill>
                      <a:srgbClr val="95B3D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exponent</a:t>
                      </a:r>
                      <a:endParaRPr lang="en-US" sz="2400" b="1" dirty="0">
                        <a:latin typeface="+mn-lt"/>
                        <a:ea typeface="Consolas" charset="0"/>
                        <a:cs typeface="Consolas" charset="0"/>
                      </a:endParaRPr>
                    </a:p>
                  </a:txBody>
                  <a:tcPr marL="107692" marR="107692" marT="53846" marB="53846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700" b="1" dirty="0">
                          <a:latin typeface="+mn-lt"/>
                          <a:ea typeface="Consolas" charset="0"/>
                          <a:cs typeface="Consolas" charset="0"/>
                        </a:rPr>
                        <a:t>significand</a:t>
                      </a:r>
                      <a:r>
                        <a:rPr lang="en-US" sz="1200" b="1" dirty="0">
                          <a:latin typeface="+mn-lt"/>
                          <a:ea typeface="Consolas" charset="0"/>
                          <a:cs typeface="Consolas" charset="0"/>
                        </a:rPr>
                        <a:t>?</a:t>
                      </a:r>
                      <a:endParaRPr lang="en-US" sz="2700" b="1" dirty="0">
                        <a:latin typeface="+mn-lt"/>
                        <a:ea typeface="Consolas" charset="0"/>
                        <a:cs typeface="Consolas" charset="0"/>
                      </a:endParaRPr>
                    </a:p>
                  </a:txBody>
                  <a:tcPr marL="107692" marR="107692" marT="53846" marB="53846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AF8E0C8-FA0B-1041-986C-32B4FD63BBED}"/>
              </a:ext>
            </a:extLst>
          </p:cNvPr>
          <p:cNvSpPr txBox="1"/>
          <p:nvPr/>
        </p:nvSpPr>
        <p:spPr>
          <a:xfrm>
            <a:off x="228600" y="2375596"/>
            <a:ext cx="5715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to extract </a:t>
            </a:r>
            <a:r>
              <a:rPr lang="en-US" sz="2200" b="1" dirty="0">
                <a:solidFill>
                  <a:srgbClr val="FF0000"/>
                </a:solidFill>
              </a:rPr>
              <a:t>one field </a:t>
            </a:r>
            <a:r>
              <a:rPr lang="en-US" sz="2200" dirty="0">
                <a:solidFill>
                  <a:srgbClr val="FF0000"/>
                </a:solidFill>
              </a:rPr>
              <a:t>from a bitfield:</a:t>
            </a:r>
          </a:p>
          <a:p>
            <a:r>
              <a:rPr lang="en-US" sz="2200" dirty="0">
                <a:solidFill>
                  <a:srgbClr val="FF0000"/>
                </a:solidFill>
              </a:rPr>
              <a:t>    </a:t>
            </a:r>
            <a:r>
              <a:rPr lang="en-US" sz="2200" dirty="0"/>
              <a:t>1. shift right by its position</a:t>
            </a:r>
          </a:p>
          <a:p>
            <a:r>
              <a:rPr lang="en-US" sz="2200" dirty="0"/>
              <a:t>    2. isolate the lower </a:t>
            </a:r>
            <a:r>
              <a:rPr lang="en-US" sz="2200" i="1" dirty="0"/>
              <a:t>size</a:t>
            </a:r>
            <a:r>
              <a:rPr lang="en-US" sz="2200" dirty="0"/>
              <a:t> bits with a mask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8A008F9-228F-014D-AAD8-5F1E95029816}"/>
              </a:ext>
            </a:extLst>
          </p:cNvPr>
          <p:cNvSpPr txBox="1"/>
          <p:nvPr/>
        </p:nvSpPr>
        <p:spPr>
          <a:xfrm>
            <a:off x="609600" y="3571821"/>
            <a:ext cx="53110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sign</a:t>
            </a:r>
            <a:r>
              <a:rPr lang="en-US" sz="2800" b="1" dirty="0">
                <a:latin typeface="Consolas" panose="020B0609020204030204" pitchFamily="49" charset="0"/>
                <a:cs typeface="Consolas" panose="020B0609020204030204" pitchFamily="49" charset="0"/>
              </a:rPr>
              <a:t>        = (f &gt;&gt;   ) &amp;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92DFE7F-2EEF-6446-A393-972ED4496AA9}"/>
              </a:ext>
            </a:extLst>
          </p:cNvPr>
          <p:cNvSpPr txBox="1"/>
          <p:nvPr/>
        </p:nvSpPr>
        <p:spPr>
          <a:xfrm>
            <a:off x="4495800" y="3571821"/>
            <a:ext cx="5790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9E93154-C408-914F-BB24-56C6AFA386A4}"/>
              </a:ext>
            </a:extLst>
          </p:cNvPr>
          <p:cNvSpPr txBox="1"/>
          <p:nvPr/>
        </p:nvSpPr>
        <p:spPr>
          <a:xfrm>
            <a:off x="5666533" y="3571821"/>
            <a:ext cx="776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0x1</a:t>
            </a:r>
            <a:endParaRPr lang="en-US" sz="2800" i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5C91B49-6734-A84A-A98D-BF2C0614164C}"/>
              </a:ext>
            </a:extLst>
          </p:cNvPr>
          <p:cNvSpPr txBox="1"/>
          <p:nvPr/>
        </p:nvSpPr>
        <p:spPr>
          <a:xfrm>
            <a:off x="609600" y="4014046"/>
            <a:ext cx="53110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exponent</a:t>
            </a:r>
            <a:r>
              <a:rPr lang="en-US" sz="2800" b="1" dirty="0">
                <a:latin typeface="Consolas" panose="020B0609020204030204" pitchFamily="49" charset="0"/>
                <a:cs typeface="Consolas" panose="020B0609020204030204" pitchFamily="49" charset="0"/>
              </a:rPr>
              <a:t>    = (f &gt;&gt;   ) &amp;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DA890F9-BB8E-C14D-967A-36788787E9C9}"/>
              </a:ext>
            </a:extLst>
          </p:cNvPr>
          <p:cNvSpPr txBox="1"/>
          <p:nvPr/>
        </p:nvSpPr>
        <p:spPr>
          <a:xfrm>
            <a:off x="4495800" y="4014046"/>
            <a:ext cx="5790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9738059-D502-1D4C-8B0A-DE3F7D81E20F}"/>
              </a:ext>
            </a:extLst>
          </p:cNvPr>
          <p:cNvSpPr txBox="1"/>
          <p:nvPr/>
        </p:nvSpPr>
        <p:spPr>
          <a:xfrm>
            <a:off x="5661368" y="4014046"/>
            <a:ext cx="9733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0xFF</a:t>
            </a:r>
            <a:endParaRPr lang="en-US" sz="2800" i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4FD77ED-D426-DC4B-B056-6B0B34585AE5}"/>
              </a:ext>
            </a:extLst>
          </p:cNvPr>
          <p:cNvSpPr txBox="1"/>
          <p:nvPr/>
        </p:nvSpPr>
        <p:spPr>
          <a:xfrm>
            <a:off x="609600" y="4471063"/>
            <a:ext cx="53110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significand</a:t>
            </a:r>
            <a:r>
              <a:rPr lang="en-US" sz="2800" b="1" dirty="0">
                <a:latin typeface="Consolas" panose="020B0609020204030204" pitchFamily="49" charset="0"/>
                <a:cs typeface="Consolas" panose="020B0609020204030204" pitchFamily="49" charset="0"/>
              </a:rPr>
              <a:t> = (f &gt;&gt;  )  &amp;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91A62EB-63D4-D34C-8910-82D55CD54F91}"/>
              </a:ext>
            </a:extLst>
          </p:cNvPr>
          <p:cNvSpPr txBox="1"/>
          <p:nvPr/>
        </p:nvSpPr>
        <p:spPr>
          <a:xfrm>
            <a:off x="4495800" y="4471063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AE5DC49-3AC7-954A-830F-9A5007077F5B}"/>
              </a:ext>
            </a:extLst>
          </p:cNvPr>
          <p:cNvSpPr txBox="1"/>
          <p:nvPr/>
        </p:nvSpPr>
        <p:spPr>
          <a:xfrm>
            <a:off x="5661368" y="4471063"/>
            <a:ext cx="17620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0x7FFFFF</a:t>
            </a:r>
            <a:endParaRPr lang="en-US" sz="2800" i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4C6E829-8A8B-B749-BC98-4FD6B1F5A9F5}"/>
              </a:ext>
            </a:extLst>
          </p:cNvPr>
          <p:cNvSpPr txBox="1"/>
          <p:nvPr/>
        </p:nvSpPr>
        <p:spPr>
          <a:xfrm>
            <a:off x="2663845" y="5033546"/>
            <a:ext cx="30478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(shifting right by 0 is optional.)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0873734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3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280C8-58FA-1042-A154-4DE2F881C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bitwise operations down, two to go…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84E5E4-34B5-C24F-93BA-D482D55F84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495302"/>
            <a:ext cx="8991600" cy="843228"/>
          </a:xfrm>
        </p:spPr>
        <p:txBody>
          <a:bodyPr/>
          <a:lstStyle/>
          <a:p>
            <a:r>
              <a:rPr lang="en-US" dirty="0"/>
              <a:t>what's the opposite of right shift?</a:t>
            </a:r>
          </a:p>
          <a:p>
            <a:r>
              <a:rPr lang="en-US" dirty="0"/>
              <a:t>what's the "opposite" of AND?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C8070C-5594-0B4D-8B13-8B088F4FB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FCE978-EAB7-EA4A-A2C9-983E4172D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3620F1-F441-5B4B-9339-76566CE83BBD}"/>
              </a:ext>
            </a:extLst>
          </p:cNvPr>
          <p:cNvSpPr txBox="1"/>
          <p:nvPr/>
        </p:nvSpPr>
        <p:spPr>
          <a:xfrm>
            <a:off x="304800" y="2344187"/>
            <a:ext cx="5715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to encode </a:t>
            </a:r>
            <a:r>
              <a:rPr lang="en-US" sz="2200" b="1" dirty="0">
                <a:solidFill>
                  <a:srgbClr val="FF0000"/>
                </a:solidFill>
              </a:rPr>
              <a:t>multiple values</a:t>
            </a:r>
            <a:r>
              <a:rPr lang="en-US" sz="2200" dirty="0">
                <a:solidFill>
                  <a:srgbClr val="FF0000"/>
                </a:solidFill>
              </a:rPr>
              <a:t> into a bitfield:</a:t>
            </a:r>
          </a:p>
          <a:p>
            <a:r>
              <a:rPr lang="en-US" sz="2200" dirty="0">
                <a:solidFill>
                  <a:srgbClr val="FF0000"/>
                </a:solidFill>
              </a:rPr>
              <a:t>    </a:t>
            </a:r>
            <a:r>
              <a:rPr lang="en-US" sz="2200" dirty="0"/>
              <a:t>1. shift each field </a:t>
            </a:r>
            <a:r>
              <a:rPr lang="en-US" sz="2200" i="1" dirty="0"/>
              <a:t>left</a:t>
            </a:r>
            <a:r>
              <a:rPr lang="en-US" sz="2200" dirty="0"/>
              <a:t> by its position</a:t>
            </a:r>
          </a:p>
          <a:p>
            <a:r>
              <a:rPr lang="en-US" sz="2200" dirty="0"/>
              <a:t>    2. OR the resulting shifted values together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6243FA-37D4-D346-B4DB-F7D0BA63A054}"/>
              </a:ext>
            </a:extLst>
          </p:cNvPr>
          <p:cNvSpPr txBox="1"/>
          <p:nvPr/>
        </p:nvSpPr>
        <p:spPr>
          <a:xfrm>
            <a:off x="58994" y="3467100"/>
            <a:ext cx="596080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Consolas" panose="020B0609020204030204" pitchFamily="49" charset="0"/>
                <a:cs typeface="Consolas" panose="020B0609020204030204" pitchFamily="49" charset="0"/>
              </a:rPr>
              <a:t>f = (</a:t>
            </a:r>
            <a:r>
              <a:rPr lang="en-US" sz="2800" b="1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sign</a:t>
            </a:r>
            <a:r>
              <a:rPr lang="en-US" sz="2800" b="1" dirty="0">
                <a:latin typeface="Consolas" panose="020B0609020204030204" pitchFamily="49" charset="0"/>
                <a:cs typeface="Consolas" panose="020B0609020204030204" pitchFamily="49" charset="0"/>
              </a:rPr>
              <a:t>        &lt;&lt;   ) | </a:t>
            </a:r>
          </a:p>
          <a:p>
            <a:r>
              <a:rPr lang="en-US" sz="2800" b="1" dirty="0">
                <a:latin typeface="Consolas" panose="020B0609020204030204" pitchFamily="49" charset="0"/>
                <a:cs typeface="Consolas" panose="020B0609020204030204" pitchFamily="49" charset="0"/>
              </a:rPr>
              <a:t>    (</a:t>
            </a:r>
            <a:r>
              <a:rPr lang="en-US" sz="2800" b="1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exponent</a:t>
            </a:r>
            <a:r>
              <a:rPr lang="en-US" sz="2800" b="1" dirty="0">
                <a:latin typeface="Consolas" panose="020B0609020204030204" pitchFamily="49" charset="0"/>
                <a:cs typeface="Consolas" panose="020B0609020204030204" pitchFamily="49" charset="0"/>
              </a:rPr>
              <a:t>    &lt;&lt;   ) | </a:t>
            </a:r>
          </a:p>
          <a:p>
            <a:r>
              <a:rPr lang="en-US" sz="2800" b="1" dirty="0">
                <a:latin typeface="Consolas" panose="020B0609020204030204" pitchFamily="49" charset="0"/>
                <a:cs typeface="Consolas" panose="020B0609020204030204" pitchFamily="49" charset="0"/>
              </a:rPr>
              <a:t>    (</a:t>
            </a:r>
            <a:r>
              <a:rPr lang="en-US" sz="2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significand</a:t>
            </a:r>
            <a:r>
              <a:rPr lang="en-US" sz="2800" b="1" dirty="0">
                <a:latin typeface="Consolas" panose="020B0609020204030204" pitchFamily="49" charset="0"/>
                <a:cs typeface="Consolas" panose="020B0609020204030204" pitchFamily="49" charset="0"/>
              </a:rPr>
              <a:t> &lt;&lt;   );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0C67F0-6E36-ED45-BC7E-BECFA3238729}"/>
              </a:ext>
            </a:extLst>
          </p:cNvPr>
          <p:cNvSpPr txBox="1"/>
          <p:nvPr/>
        </p:nvSpPr>
        <p:spPr>
          <a:xfrm>
            <a:off x="3931805" y="3467100"/>
            <a:ext cx="5790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574A347-CA1D-234E-902E-16F0DCC838E7}"/>
              </a:ext>
            </a:extLst>
          </p:cNvPr>
          <p:cNvSpPr txBox="1"/>
          <p:nvPr/>
        </p:nvSpPr>
        <p:spPr>
          <a:xfrm>
            <a:off x="3931805" y="3919049"/>
            <a:ext cx="5790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7F63147-CEDE-C842-8E33-8512B24EE9C4}"/>
              </a:ext>
            </a:extLst>
          </p:cNvPr>
          <p:cNvSpPr txBox="1"/>
          <p:nvPr/>
        </p:nvSpPr>
        <p:spPr>
          <a:xfrm>
            <a:off x="3931805" y="4329935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EE2D1169-8CA2-BF40-B69C-43590D3BFE64}"/>
              </a:ext>
            </a:extLst>
          </p:cNvPr>
          <p:cNvGraphicFramePr>
            <a:graphicFrameLocks noGrp="1"/>
          </p:cNvGraphicFramePr>
          <p:nvPr/>
        </p:nvGraphicFramePr>
        <p:xfrm>
          <a:off x="381000" y="1307314"/>
          <a:ext cx="8229600" cy="10167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816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413986">
                <a:tc>
                  <a:txBody>
                    <a:bodyPr/>
                    <a:lstStyle/>
                    <a:p>
                      <a:r>
                        <a:rPr lang="en-US" sz="2400" dirty="0"/>
                        <a:t>31</a:t>
                      </a:r>
                      <a:endParaRPr lang="en-US" sz="2400" dirty="0">
                        <a:latin typeface="Segoe UI" charset="0"/>
                        <a:ea typeface="Segoe UI" charset="0"/>
                        <a:cs typeface="Segoe UI" charset="0"/>
                      </a:endParaRPr>
                    </a:p>
                  </a:txBody>
                  <a:tcPr marL="58307" marR="58307" marT="58307" marB="58307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>
                          <a:latin typeface="Segoe UI" charset="0"/>
                          <a:ea typeface="Segoe UI" charset="0"/>
                          <a:cs typeface="Segoe UI" charset="0"/>
                        </a:rPr>
                        <a:t>30</a:t>
                      </a:r>
                    </a:p>
                  </a:txBody>
                  <a:tcPr marL="58307" marR="58307" marT="58307" marB="58307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23</a:t>
                      </a:r>
                      <a:endParaRPr lang="en-US" sz="2400" dirty="0">
                        <a:latin typeface="Segoe UI" charset="0"/>
                        <a:ea typeface="Segoe UI" charset="0"/>
                        <a:cs typeface="Segoe UI" charset="0"/>
                      </a:endParaRPr>
                    </a:p>
                  </a:txBody>
                  <a:tcPr marL="58307" marR="58307" marT="58307" marB="58307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>
                          <a:latin typeface="Segoe UI" charset="0"/>
                          <a:ea typeface="Segoe UI" charset="0"/>
                          <a:cs typeface="Segoe UI" charset="0"/>
                        </a:rPr>
                        <a:t>22</a:t>
                      </a:r>
                    </a:p>
                  </a:txBody>
                  <a:tcPr marL="58307" marR="58307" marT="58307" marB="58307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Segoe UI" charset="0"/>
                          <a:ea typeface="Segoe UI" charset="0"/>
                          <a:cs typeface="Segoe UI" charset="0"/>
                        </a:rPr>
                        <a:t>0</a:t>
                      </a:r>
                    </a:p>
                  </a:txBody>
                  <a:tcPr marL="58307" marR="58307" marT="58307" marB="58307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414">
                <a:tc>
                  <a:txBody>
                    <a:bodyPr/>
                    <a:lstStyle/>
                    <a:p>
                      <a:pPr algn="ctr"/>
                      <a:r>
                        <a:rPr lang="en-US" sz="2700" b="1" dirty="0"/>
                        <a:t>S</a:t>
                      </a:r>
                      <a:endParaRPr lang="en-US" sz="2700" b="1" dirty="0">
                        <a:latin typeface="+mn-lt"/>
                        <a:ea typeface="Consolas" charset="0"/>
                        <a:cs typeface="Consolas" charset="0"/>
                      </a:endParaRPr>
                    </a:p>
                  </a:txBody>
                  <a:tcPr marL="107692" marR="107692" marT="53846" marB="53846">
                    <a:solidFill>
                      <a:srgbClr val="95B3D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exponent</a:t>
                      </a:r>
                      <a:endParaRPr lang="en-US" sz="2400" b="1" dirty="0">
                        <a:latin typeface="+mn-lt"/>
                        <a:ea typeface="Consolas" charset="0"/>
                        <a:cs typeface="Consolas" charset="0"/>
                      </a:endParaRPr>
                    </a:p>
                  </a:txBody>
                  <a:tcPr marL="107692" marR="107692" marT="53846" marB="53846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700" b="1" dirty="0">
                          <a:latin typeface="+mn-lt"/>
                          <a:ea typeface="Consolas" charset="0"/>
                          <a:cs typeface="Consolas" charset="0"/>
                        </a:rPr>
                        <a:t>significand</a:t>
                      </a:r>
                    </a:p>
                  </a:txBody>
                  <a:tcPr marL="107692" marR="107692" marT="53846" marB="53846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9FCA0BC8-5001-E34D-B181-F422CC2B706F}"/>
              </a:ext>
            </a:extLst>
          </p:cNvPr>
          <p:cNvSpPr txBox="1"/>
          <p:nvPr/>
        </p:nvSpPr>
        <p:spPr>
          <a:xfrm>
            <a:off x="2598818" y="4838576"/>
            <a:ext cx="30478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(shifting left by 0 is optional.)</a:t>
            </a:r>
            <a:endParaRPr lang="en-US" sz="16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3F1BF27-56FC-4146-AD5E-5F8198B0446F}"/>
              </a:ext>
            </a:extLst>
          </p:cNvPr>
          <p:cNvSpPr txBox="1"/>
          <p:nvPr/>
        </p:nvSpPr>
        <p:spPr>
          <a:xfrm>
            <a:off x="5444803" y="3884325"/>
            <a:ext cx="30478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let’s look at </a:t>
            </a:r>
            <a:r>
              <a:rPr lang="en-US" sz="2200" dirty="0" err="1"/>
              <a:t>Bitfields.java</a:t>
            </a:r>
            <a:r>
              <a:rPr lang="en-US" sz="22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1293765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3"/>
      <p:bldP spid="8" grpId="0"/>
      <p:bldP spid="9" grpId="0"/>
      <p:bldP spid="10" grpId="0"/>
      <p:bldP spid="11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62A25-589D-DFC1-39F7-E3BA3F5A42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Fractional numbers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3D0FFE-8F0D-815B-C2CE-F3FF10E3D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97DF9A-CE36-CBE7-60AB-6B6B5A02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59088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0ABE3-AAB7-844A-D661-3601EEEE1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Fractional places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E1F54-E0F8-DE8C-1FB1-634AF234F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495301"/>
            <a:ext cx="8991600" cy="495301"/>
          </a:xfrm>
        </p:spPr>
        <p:txBody>
          <a:bodyPr/>
          <a:lstStyle/>
          <a:p>
            <a:r>
              <a:rPr lang="en-US" dirty="0"/>
              <a:t>fractional places are </a:t>
            </a:r>
            <a:r>
              <a:rPr lang="en-US" i="1" dirty="0"/>
              <a:t>negative</a:t>
            </a:r>
            <a:r>
              <a:rPr lang="en-US" dirty="0"/>
              <a:t> powers of the base.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848D55-F462-71D9-51C8-96880FE41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41AED6-655A-CEE2-5008-9458A6730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Shape 85">
            <a:extLst>
              <a:ext uri="{FF2B5EF4-FFF2-40B4-BE49-F238E27FC236}">
                <a16:creationId xmlns:a16="http://schemas.microsoft.com/office/drawing/2014/main" id="{6D623822-08FB-308E-F678-CB52947E8F50}"/>
              </a:ext>
            </a:extLst>
          </p:cNvPr>
          <p:cNvSpPr txBox="1"/>
          <p:nvPr/>
        </p:nvSpPr>
        <p:spPr>
          <a:xfrm>
            <a:off x="2411175" y="1498757"/>
            <a:ext cx="4065825" cy="148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" sz="9600" spc="1200" dirty="0">
                <a:latin typeface="Segoe UI" charset="0"/>
                <a:ea typeface="Segoe UI" charset="0"/>
                <a:cs typeface="Segoe UI" charset="0"/>
                <a:sym typeface="Trebuchet MS"/>
              </a:rPr>
              <a:t>1.234</a:t>
            </a:r>
          </a:p>
        </p:txBody>
      </p:sp>
      <p:grpSp>
        <p:nvGrpSpPr>
          <p:cNvPr id="8" name="Shape 86">
            <a:extLst>
              <a:ext uri="{FF2B5EF4-FFF2-40B4-BE49-F238E27FC236}">
                <a16:creationId xmlns:a16="http://schemas.microsoft.com/office/drawing/2014/main" id="{FEFBDA60-3AA3-A5D1-A316-6A905FFD12DE}"/>
              </a:ext>
            </a:extLst>
          </p:cNvPr>
          <p:cNvGrpSpPr/>
          <p:nvPr/>
        </p:nvGrpSpPr>
        <p:grpSpPr>
          <a:xfrm>
            <a:off x="2522928" y="2973901"/>
            <a:ext cx="3756520" cy="725849"/>
            <a:chOff x="2580860" y="2996275"/>
            <a:chExt cx="3756520" cy="72584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Shape 87">
                  <a:extLst>
                    <a:ext uri="{FF2B5EF4-FFF2-40B4-BE49-F238E27FC236}">
                      <a16:creationId xmlns:a16="http://schemas.microsoft.com/office/drawing/2014/main" id="{35CC8875-3A04-979A-70F5-E54C8AC8ED55}"/>
                    </a:ext>
                  </a:extLst>
                </p:cNvPr>
                <p:cNvSpPr txBox="1"/>
                <p:nvPr/>
              </p:nvSpPr>
              <p:spPr>
                <a:xfrm>
                  <a:off x="5643480" y="2996275"/>
                  <a:ext cx="693900" cy="51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91425" rIns="91425" bIns="91425" anchor="t" anchorCtr="0">
                  <a:no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" sz="2200" i="1" dirty="0" smtClean="0">
                                <a:latin typeface="Cambria Math" panose="02040503050406030204" pitchFamily="18" charset="0"/>
                                <a:cs typeface="Segoe UI" charset="0"/>
                                <a:sym typeface="Trebuchet MS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US" sz="2200" b="0" i="0" dirty="0" smtClean="0">
                                <a:cs typeface="Segoe UI" charset="0"/>
                                <a:sym typeface="Trebuchet MS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US" sz="2200" b="0" i="0" dirty="0" smtClean="0">
                                <a:cs typeface="Segoe UI" charset="0"/>
                                <a:sym typeface="Trebuchet MS"/>
                              </a:rPr>
                              <m:t>1000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US" sz="2200" b="0" i="0" dirty="0" smtClean="0">
                            <a:cs typeface="Segoe UI" charset="0"/>
                            <a:sym typeface="Trebuchet MS"/>
                          </a:rPr>
                          <m:t>s</m:t>
                        </m:r>
                      </m:oMath>
                    </m:oMathPara>
                  </a14:m>
                  <a:endParaRPr lang="en" sz="2200" dirty="0">
                    <a:ea typeface="Segoe UI" charset="0"/>
                    <a:cs typeface="Segoe UI" charset="0"/>
                    <a:sym typeface="Trebuchet MS"/>
                  </a:endParaRPr>
                </a:p>
              </p:txBody>
            </p:sp>
          </mc:Choice>
          <mc:Fallback xmlns="">
            <p:sp>
              <p:nvSpPr>
                <p:cNvPr id="9" name="Shape 87">
                  <a:extLst>
                    <a:ext uri="{FF2B5EF4-FFF2-40B4-BE49-F238E27FC236}">
                      <a16:creationId xmlns:a16="http://schemas.microsoft.com/office/drawing/2014/main" id="{35CC8875-3A04-979A-70F5-E54C8AC8ED5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43480" y="2996275"/>
                  <a:ext cx="693900" cy="517800"/>
                </a:xfrm>
                <a:prstGeom prst="rect">
                  <a:avLst/>
                </a:prstGeom>
                <a:blipFill>
                  <a:blip r:embed="rId3"/>
                  <a:stretch>
                    <a:fillRect l="-25000" r="-10714" b="-61905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Shape 88">
                  <a:extLst>
                    <a:ext uri="{FF2B5EF4-FFF2-40B4-BE49-F238E27FC236}">
                      <a16:creationId xmlns:a16="http://schemas.microsoft.com/office/drawing/2014/main" id="{2B0E237A-8958-FEB4-D59C-9C614B8E77CB}"/>
                    </a:ext>
                  </a:extLst>
                </p:cNvPr>
                <p:cNvSpPr txBox="1"/>
                <p:nvPr/>
              </p:nvSpPr>
              <p:spPr>
                <a:xfrm>
                  <a:off x="4752028" y="2996275"/>
                  <a:ext cx="693900" cy="51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91425" rIns="91425" bIns="91425" anchor="t" anchorCtr="0">
                  <a:no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" sz="2200" i="1" dirty="0" smtClean="0">
                                <a:latin typeface="Cambria Math" panose="02040503050406030204" pitchFamily="18" charset="0"/>
                                <a:cs typeface="Segoe UI" charset="0"/>
                                <a:sym typeface="Trebuchet MS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US" sz="2200" b="0" i="0" dirty="0" smtClean="0">
                                <a:cs typeface="Segoe UI" charset="0"/>
                                <a:sym typeface="Trebuchet MS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US" sz="2200" b="0" i="0" dirty="0" smtClean="0">
                                <a:cs typeface="Segoe UI" charset="0"/>
                                <a:sym typeface="Trebuchet MS"/>
                              </a:rPr>
                              <m:t>100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US" sz="2200" b="0" i="0" dirty="0" smtClean="0">
                            <a:cs typeface="Segoe UI" charset="0"/>
                            <a:sym typeface="Trebuchet MS"/>
                          </a:rPr>
                          <m:t>s</m:t>
                        </m:r>
                      </m:oMath>
                    </m:oMathPara>
                  </a14:m>
                  <a:endParaRPr lang="en" sz="2200" dirty="0">
                    <a:ea typeface="Segoe UI" charset="0"/>
                    <a:cs typeface="Segoe UI" charset="0"/>
                    <a:sym typeface="Trebuchet MS"/>
                  </a:endParaRPr>
                </a:p>
              </p:txBody>
            </p:sp>
          </mc:Choice>
          <mc:Fallback xmlns="">
            <p:sp>
              <p:nvSpPr>
                <p:cNvPr id="10" name="Shape 88">
                  <a:extLst>
                    <a:ext uri="{FF2B5EF4-FFF2-40B4-BE49-F238E27FC236}">
                      <a16:creationId xmlns:a16="http://schemas.microsoft.com/office/drawing/2014/main" id="{2B0E237A-8958-FEB4-D59C-9C614B8E77C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52028" y="2996275"/>
                  <a:ext cx="693900" cy="517800"/>
                </a:xfrm>
                <a:prstGeom prst="rect">
                  <a:avLst/>
                </a:prstGeom>
                <a:blipFill>
                  <a:blip r:embed="rId4"/>
                  <a:stretch>
                    <a:fillRect l="-14286" b="-61905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Shape 89">
                  <a:extLst>
                    <a:ext uri="{FF2B5EF4-FFF2-40B4-BE49-F238E27FC236}">
                      <a16:creationId xmlns:a16="http://schemas.microsoft.com/office/drawing/2014/main" id="{E13D65B7-A0A4-6886-AEF3-C36FB96D4ABB}"/>
                    </a:ext>
                  </a:extLst>
                </p:cNvPr>
                <p:cNvSpPr txBox="1"/>
                <p:nvPr/>
              </p:nvSpPr>
              <p:spPr>
                <a:xfrm>
                  <a:off x="3792255" y="2996275"/>
                  <a:ext cx="771900" cy="51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91425" rIns="91425" bIns="91425" anchor="t" anchorCtr="0">
                  <a:no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" sz="2200" i="1" dirty="0" smtClean="0">
                                <a:latin typeface="Cambria Math" panose="02040503050406030204" pitchFamily="18" charset="0"/>
                                <a:cs typeface="Segoe UI" charset="0"/>
                                <a:sym typeface="Trebuchet MS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US" sz="2200" b="0" i="0" dirty="0" smtClean="0">
                                <a:cs typeface="Segoe UI" charset="0"/>
                                <a:sym typeface="Trebuchet MS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US" sz="2200" b="0" i="0" dirty="0" smtClean="0">
                                <a:cs typeface="Segoe UI" charset="0"/>
                                <a:sym typeface="Trebuchet MS"/>
                              </a:rPr>
                              <m:t>10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US" sz="2200" b="0" i="0" dirty="0" smtClean="0">
                            <a:cs typeface="Segoe UI" charset="0"/>
                            <a:sym typeface="Trebuchet MS"/>
                          </a:rPr>
                          <m:t>s</m:t>
                        </m:r>
                      </m:oMath>
                    </m:oMathPara>
                  </a14:m>
                  <a:endParaRPr lang="en" sz="2200" dirty="0">
                    <a:ea typeface="Segoe UI" charset="0"/>
                    <a:cs typeface="Segoe UI" charset="0"/>
                    <a:sym typeface="Trebuchet MS"/>
                  </a:endParaRPr>
                </a:p>
              </p:txBody>
            </p:sp>
          </mc:Choice>
          <mc:Fallback xmlns="">
            <p:sp>
              <p:nvSpPr>
                <p:cNvPr id="11" name="Shape 89">
                  <a:extLst>
                    <a:ext uri="{FF2B5EF4-FFF2-40B4-BE49-F238E27FC236}">
                      <a16:creationId xmlns:a16="http://schemas.microsoft.com/office/drawing/2014/main" id="{E13D65B7-A0A4-6886-AEF3-C36FB96D4AB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92255" y="2996275"/>
                  <a:ext cx="771900" cy="517800"/>
                </a:xfrm>
                <a:prstGeom prst="rect">
                  <a:avLst/>
                </a:prstGeom>
                <a:blipFill>
                  <a:blip r:embed="rId5"/>
                  <a:stretch>
                    <a:fillRect b="-61905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Shape 90">
              <a:extLst>
                <a:ext uri="{FF2B5EF4-FFF2-40B4-BE49-F238E27FC236}">
                  <a16:creationId xmlns:a16="http://schemas.microsoft.com/office/drawing/2014/main" id="{B33BD644-CD54-6A6A-E0EC-BB5D7B0AE3D3}"/>
                </a:ext>
              </a:extLst>
            </p:cNvPr>
            <p:cNvSpPr txBox="1"/>
            <p:nvPr/>
          </p:nvSpPr>
          <p:spPr>
            <a:xfrm>
              <a:off x="2580860" y="3204324"/>
              <a:ext cx="912600" cy="5178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algn="ctr"/>
              <a:r>
                <a:rPr lang="en" sz="2200" dirty="0">
                  <a:latin typeface="Segoe UI" charset="0"/>
                  <a:ea typeface="Segoe UI" charset="0"/>
                  <a:cs typeface="Segoe UI" charset="0"/>
                  <a:sym typeface="Trebuchet MS"/>
                </a:rPr>
                <a:t>1s</a:t>
              </a:r>
            </a:p>
          </p:txBody>
        </p:sp>
      </p:grpSp>
      <p:grpSp>
        <p:nvGrpSpPr>
          <p:cNvPr id="13" name="Shape 91">
            <a:extLst>
              <a:ext uri="{FF2B5EF4-FFF2-40B4-BE49-F238E27FC236}">
                <a16:creationId xmlns:a16="http://schemas.microsoft.com/office/drawing/2014/main" id="{0E2758B4-6E1D-D647-C04C-7E778D0D64EF}"/>
              </a:ext>
            </a:extLst>
          </p:cNvPr>
          <p:cNvGrpSpPr/>
          <p:nvPr/>
        </p:nvGrpSpPr>
        <p:grpSpPr>
          <a:xfrm>
            <a:off x="2635675" y="3976896"/>
            <a:ext cx="3562893" cy="414000"/>
            <a:chOff x="2693606" y="3436375"/>
            <a:chExt cx="3562893" cy="414000"/>
          </a:xfrm>
        </p:grpSpPr>
        <p:sp>
          <p:nvSpPr>
            <p:cNvPr id="14" name="Shape 92">
              <a:extLst>
                <a:ext uri="{FF2B5EF4-FFF2-40B4-BE49-F238E27FC236}">
                  <a16:creationId xmlns:a16="http://schemas.microsoft.com/office/drawing/2014/main" id="{2960878E-51C4-33E9-0D95-06CA921CA503}"/>
                </a:ext>
              </a:extLst>
            </p:cNvPr>
            <p:cNvSpPr txBox="1"/>
            <p:nvPr/>
          </p:nvSpPr>
          <p:spPr>
            <a:xfrm>
              <a:off x="5562599" y="3436375"/>
              <a:ext cx="693900" cy="4140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algn="ctr"/>
              <a:r>
                <a:rPr lang="en" sz="2200" dirty="0">
                  <a:latin typeface="Segoe UI" charset="0"/>
                  <a:ea typeface="Segoe UI" charset="0"/>
                  <a:cs typeface="Segoe UI" charset="0"/>
                  <a:sym typeface="Trebuchet MS"/>
                </a:rPr>
                <a:t>10</a:t>
              </a:r>
              <a:r>
                <a:rPr lang="en" sz="2200" baseline="30000" dirty="0">
                  <a:latin typeface="Segoe UI" charset="0"/>
                  <a:ea typeface="Segoe UI" charset="0"/>
                  <a:cs typeface="Segoe UI" charset="0"/>
                  <a:sym typeface="Trebuchet MS"/>
                </a:rPr>
                <a:t>-3</a:t>
              </a:r>
            </a:p>
          </p:txBody>
        </p:sp>
        <p:sp>
          <p:nvSpPr>
            <p:cNvPr id="15" name="Shape 93">
              <a:extLst>
                <a:ext uri="{FF2B5EF4-FFF2-40B4-BE49-F238E27FC236}">
                  <a16:creationId xmlns:a16="http://schemas.microsoft.com/office/drawing/2014/main" id="{A9D4DCA7-5137-4962-06D7-BC16CD2072D7}"/>
                </a:ext>
              </a:extLst>
            </p:cNvPr>
            <p:cNvSpPr txBox="1"/>
            <p:nvPr/>
          </p:nvSpPr>
          <p:spPr>
            <a:xfrm>
              <a:off x="4687042" y="3436375"/>
              <a:ext cx="693900" cy="4140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algn="ctr"/>
              <a:r>
                <a:rPr lang="en" sz="2200" dirty="0">
                  <a:latin typeface="Segoe UI" charset="0"/>
                  <a:ea typeface="Segoe UI" charset="0"/>
                  <a:cs typeface="Segoe UI" charset="0"/>
                  <a:sym typeface="Trebuchet MS"/>
                </a:rPr>
                <a:t>10</a:t>
              </a:r>
              <a:r>
                <a:rPr lang="en" sz="2200" baseline="30000" dirty="0">
                  <a:latin typeface="Segoe UI" charset="0"/>
                  <a:ea typeface="Segoe UI" charset="0"/>
                  <a:cs typeface="Segoe UI" charset="0"/>
                  <a:sym typeface="Trebuchet MS"/>
                </a:rPr>
                <a:t>-2</a:t>
              </a:r>
            </a:p>
          </p:txBody>
        </p:sp>
        <p:sp>
          <p:nvSpPr>
            <p:cNvPr id="16" name="Shape 94">
              <a:extLst>
                <a:ext uri="{FF2B5EF4-FFF2-40B4-BE49-F238E27FC236}">
                  <a16:creationId xmlns:a16="http://schemas.microsoft.com/office/drawing/2014/main" id="{CC970237-6631-2E3D-BD8A-930342940656}"/>
                </a:ext>
              </a:extLst>
            </p:cNvPr>
            <p:cNvSpPr txBox="1"/>
            <p:nvPr/>
          </p:nvSpPr>
          <p:spPr>
            <a:xfrm>
              <a:off x="3783818" y="3436375"/>
              <a:ext cx="718200" cy="4140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algn="ctr"/>
              <a:r>
                <a:rPr lang="en" sz="2200" dirty="0">
                  <a:latin typeface="Segoe UI" charset="0"/>
                  <a:ea typeface="Segoe UI" charset="0"/>
                  <a:cs typeface="Segoe UI" charset="0"/>
                  <a:sym typeface="Trebuchet MS"/>
                </a:rPr>
                <a:t>10</a:t>
              </a:r>
              <a:r>
                <a:rPr lang="en" sz="2200" baseline="30000" dirty="0">
                  <a:latin typeface="Segoe UI" charset="0"/>
                  <a:ea typeface="Segoe UI" charset="0"/>
                  <a:cs typeface="Segoe UI" charset="0"/>
                  <a:sym typeface="Trebuchet MS"/>
                </a:rPr>
                <a:t>-1</a:t>
              </a:r>
            </a:p>
          </p:txBody>
        </p:sp>
        <p:sp>
          <p:nvSpPr>
            <p:cNvPr id="17" name="Shape 95">
              <a:extLst>
                <a:ext uri="{FF2B5EF4-FFF2-40B4-BE49-F238E27FC236}">
                  <a16:creationId xmlns:a16="http://schemas.microsoft.com/office/drawing/2014/main" id="{5265FE19-6AEC-67BD-1EB5-773BDB2906C6}"/>
                </a:ext>
              </a:extLst>
            </p:cNvPr>
            <p:cNvSpPr txBox="1"/>
            <p:nvPr/>
          </p:nvSpPr>
          <p:spPr>
            <a:xfrm>
              <a:off x="2693606" y="3436375"/>
              <a:ext cx="771900" cy="4140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algn="ctr"/>
              <a:r>
                <a:rPr lang="en" sz="2200" dirty="0">
                  <a:latin typeface="Segoe UI" charset="0"/>
                  <a:ea typeface="Segoe UI" charset="0"/>
                  <a:cs typeface="Segoe UI" charset="0"/>
                  <a:sym typeface="Trebuchet MS"/>
                </a:rPr>
                <a:t>10</a:t>
              </a:r>
              <a:r>
                <a:rPr lang="en" sz="2200" baseline="30000" dirty="0">
                  <a:latin typeface="Segoe UI" charset="0"/>
                  <a:ea typeface="Segoe UI" charset="0"/>
                  <a:cs typeface="Segoe UI" charset="0"/>
                  <a:sym typeface="Trebuchet MS"/>
                </a:rPr>
                <a:t>0</a:t>
              </a: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68D37951-AA5A-36D9-8E6B-42C7A7DE597F}"/>
              </a:ext>
            </a:extLst>
          </p:cNvPr>
          <p:cNvSpPr txBox="1"/>
          <p:nvPr/>
        </p:nvSpPr>
        <p:spPr>
          <a:xfrm>
            <a:off x="136635" y="1029488"/>
            <a:ext cx="2516167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because we are using </a:t>
            </a:r>
            <a:r>
              <a:rPr lang="en-US" sz="2200" b="1" dirty="0"/>
              <a:t>decimal, </a:t>
            </a:r>
            <a:r>
              <a:rPr lang="en-US" sz="2200" dirty="0"/>
              <a:t>this is called the </a:t>
            </a:r>
            <a:r>
              <a:rPr lang="en-US" sz="2200" b="1" dirty="0"/>
              <a:t>decimal point, </a:t>
            </a:r>
            <a:r>
              <a:rPr lang="en-US" sz="2200" dirty="0"/>
              <a:t>but it has other names in other bases.</a:t>
            </a:r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id="{F02774D6-D90D-FD66-FB68-46E1DEFA4202}"/>
              </a:ext>
            </a:extLst>
          </p:cNvPr>
          <p:cNvSpPr/>
          <p:nvPr/>
        </p:nvSpPr>
        <p:spPr>
          <a:xfrm flipV="1">
            <a:off x="1981200" y="1508029"/>
            <a:ext cx="1563687" cy="1983672"/>
          </a:xfrm>
          <a:prstGeom prst="arc">
            <a:avLst>
              <a:gd name="adj1" fmla="val 21409929"/>
              <a:gd name="adj2" fmla="val 5763655"/>
            </a:avLst>
          </a:pr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Brace 19">
            <a:extLst>
              <a:ext uri="{FF2B5EF4-FFF2-40B4-BE49-F238E27FC236}">
                <a16:creationId xmlns:a16="http://schemas.microsoft.com/office/drawing/2014/main" id="{955AE4EA-56B5-3657-2317-74B6E7EE0AF6}"/>
              </a:ext>
            </a:extLst>
          </p:cNvPr>
          <p:cNvSpPr/>
          <p:nvPr/>
        </p:nvSpPr>
        <p:spPr>
          <a:xfrm rot="16200000">
            <a:off x="4760870" y="642572"/>
            <a:ext cx="390788" cy="2292978"/>
          </a:xfrm>
          <a:prstGeom prst="rightBrace">
            <a:avLst>
              <a:gd name="adj1" fmla="val 48098"/>
              <a:gd name="adj2" fmla="val 5000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8448C81-3279-D946-7701-4121739FDC83}"/>
              </a:ext>
            </a:extLst>
          </p:cNvPr>
          <p:cNvSpPr txBox="1"/>
          <p:nvPr/>
        </p:nvSpPr>
        <p:spPr>
          <a:xfrm>
            <a:off x="6518002" y="792945"/>
            <a:ext cx="2628765" cy="2608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you might have learned these as “decimal places” or “decimals” but </a:t>
            </a:r>
            <a:r>
              <a:rPr lang="en-US" sz="2200" b="1" dirty="0"/>
              <a:t>let’s use the term </a:t>
            </a:r>
            <a:r>
              <a:rPr lang="en-US" sz="2200" b="1" dirty="0">
                <a:solidFill>
                  <a:srgbClr val="FF0000"/>
                </a:solidFill>
              </a:rPr>
              <a:t>“fractional places” </a:t>
            </a:r>
            <a:r>
              <a:rPr lang="en-US" sz="1050" dirty="0"/>
              <a:t>because otherwise it gets real confusing if you say “decimals” when using binary. </a:t>
            </a:r>
            <a:r>
              <a:rPr lang="en-US" sz="1050" dirty="0" err="1"/>
              <a:t>aaaaaaaaaaaaa</a:t>
            </a:r>
            <a:endParaRPr lang="en-US" sz="2200" dirty="0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14C1F74B-A7B8-9CF3-188D-1267F8EB7823}"/>
              </a:ext>
            </a:extLst>
          </p:cNvPr>
          <p:cNvSpPr/>
          <p:nvPr/>
        </p:nvSpPr>
        <p:spPr>
          <a:xfrm flipH="1" flipV="1">
            <a:off x="4956264" y="1142090"/>
            <a:ext cx="3366017" cy="891261"/>
          </a:xfrm>
          <a:prstGeom prst="arc">
            <a:avLst>
              <a:gd name="adj1" fmla="val 21512"/>
              <a:gd name="adj2" fmla="val 5763655"/>
            </a:avLst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2016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8" grpId="0"/>
      <p:bldP spid="19" grpId="0" animBg="1"/>
      <p:bldP spid="20" grpId="0" animBg="1"/>
      <p:bldP spid="21" grpId="0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665E5-C9CC-02C9-8EB2-69E02AEC5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Fractional places, </a:t>
            </a:r>
            <a:r>
              <a:rPr lang="en-US" i="1" dirty="0"/>
              <a:t>in binary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CA035B-F109-9C26-21BF-C3B65245A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495301"/>
            <a:ext cx="8991600" cy="518261"/>
          </a:xfrm>
        </p:spPr>
        <p:txBody>
          <a:bodyPr/>
          <a:lstStyle/>
          <a:p>
            <a:r>
              <a:rPr lang="en-US" i="1" dirty="0"/>
              <a:t>of course</a:t>
            </a:r>
            <a:r>
              <a:rPr lang="en-US" dirty="0"/>
              <a:t> this works fine in binary too.</a:t>
            </a:r>
            <a:endParaRPr lang="en-US" i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99BCE7-FE98-486D-05DB-1603E35E3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EA0403-BB2A-248D-1877-EA5C5BBDA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7" name="Shape 86">
            <a:extLst>
              <a:ext uri="{FF2B5EF4-FFF2-40B4-BE49-F238E27FC236}">
                <a16:creationId xmlns:a16="http://schemas.microsoft.com/office/drawing/2014/main" id="{A43C545A-E294-6D33-85FE-1ACC3B6E6A8C}"/>
              </a:ext>
            </a:extLst>
          </p:cNvPr>
          <p:cNvGrpSpPr/>
          <p:nvPr/>
        </p:nvGrpSpPr>
        <p:grpSpPr>
          <a:xfrm>
            <a:off x="492753" y="2427644"/>
            <a:ext cx="3756520" cy="725849"/>
            <a:chOff x="2580860" y="2996275"/>
            <a:chExt cx="3756520" cy="72584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Shape 87">
                  <a:extLst>
                    <a:ext uri="{FF2B5EF4-FFF2-40B4-BE49-F238E27FC236}">
                      <a16:creationId xmlns:a16="http://schemas.microsoft.com/office/drawing/2014/main" id="{8A0A44F5-78FE-20B6-EBBA-792BF9B0607D}"/>
                    </a:ext>
                  </a:extLst>
                </p:cNvPr>
                <p:cNvSpPr txBox="1"/>
                <p:nvPr/>
              </p:nvSpPr>
              <p:spPr>
                <a:xfrm>
                  <a:off x="5643480" y="2996275"/>
                  <a:ext cx="693900" cy="51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91425" rIns="91425" bIns="91425" anchor="t" anchorCtr="0">
                  <a:no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" sz="2200" i="1" dirty="0" smtClean="0">
                                <a:latin typeface="Cambria Math" panose="02040503050406030204" pitchFamily="18" charset="0"/>
                                <a:cs typeface="Segoe UI" charset="0"/>
                                <a:sym typeface="Trebuchet MS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US" sz="2200" b="0" i="0" dirty="0" smtClean="0">
                                <a:cs typeface="Segoe UI" charset="0"/>
                                <a:sym typeface="Trebuchet MS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US" sz="2200" b="0" i="0" dirty="0" smtClean="0">
                                <a:cs typeface="Segoe UI" charset="0"/>
                                <a:sym typeface="Trebuchet MS"/>
                              </a:rPr>
                              <m:t>8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US" sz="2200" b="0" i="0" dirty="0" smtClean="0">
                            <a:cs typeface="Segoe UI" charset="0"/>
                            <a:sym typeface="Trebuchet MS"/>
                          </a:rPr>
                          <m:t>s</m:t>
                        </m:r>
                      </m:oMath>
                    </m:oMathPara>
                  </a14:m>
                  <a:endParaRPr lang="en" sz="2200" dirty="0">
                    <a:ea typeface="Segoe UI" charset="0"/>
                    <a:cs typeface="Segoe UI" charset="0"/>
                    <a:sym typeface="Trebuchet MS"/>
                  </a:endParaRPr>
                </a:p>
              </p:txBody>
            </p:sp>
          </mc:Choice>
          <mc:Fallback xmlns="">
            <p:sp>
              <p:nvSpPr>
                <p:cNvPr id="8" name="Shape 87">
                  <a:extLst>
                    <a:ext uri="{FF2B5EF4-FFF2-40B4-BE49-F238E27FC236}">
                      <a16:creationId xmlns:a16="http://schemas.microsoft.com/office/drawing/2014/main" id="{8A0A44F5-78FE-20B6-EBBA-792BF9B0607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43480" y="2996275"/>
                  <a:ext cx="693900" cy="517800"/>
                </a:xfrm>
                <a:prstGeom prst="rect">
                  <a:avLst/>
                </a:prstGeom>
                <a:blipFill>
                  <a:blip r:embed="rId3"/>
                  <a:stretch>
                    <a:fillRect b="-65854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Shape 88">
                  <a:extLst>
                    <a:ext uri="{FF2B5EF4-FFF2-40B4-BE49-F238E27FC236}">
                      <a16:creationId xmlns:a16="http://schemas.microsoft.com/office/drawing/2014/main" id="{CCFAF043-6B3D-26F7-E657-09B2E44FE47E}"/>
                    </a:ext>
                  </a:extLst>
                </p:cNvPr>
                <p:cNvSpPr txBox="1"/>
                <p:nvPr/>
              </p:nvSpPr>
              <p:spPr>
                <a:xfrm>
                  <a:off x="4849254" y="2996275"/>
                  <a:ext cx="693900" cy="51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91425" rIns="91425" bIns="91425" anchor="t" anchorCtr="0">
                  <a:no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" sz="2200" i="1" dirty="0" smtClean="0">
                                <a:latin typeface="Cambria Math" panose="02040503050406030204" pitchFamily="18" charset="0"/>
                                <a:cs typeface="Segoe UI" charset="0"/>
                                <a:sym typeface="Trebuchet MS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US" sz="2200" b="0" i="0" dirty="0" smtClean="0">
                                <a:cs typeface="Segoe UI" charset="0"/>
                                <a:sym typeface="Trebuchet MS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US" sz="2200" b="0" i="0" dirty="0" smtClean="0">
                                <a:cs typeface="Segoe UI" charset="0"/>
                                <a:sym typeface="Trebuchet MS"/>
                              </a:rPr>
                              <m:t>4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US" sz="2200" b="0" i="0" dirty="0" smtClean="0">
                            <a:cs typeface="Segoe UI" charset="0"/>
                            <a:sym typeface="Trebuchet MS"/>
                          </a:rPr>
                          <m:t>s</m:t>
                        </m:r>
                      </m:oMath>
                    </m:oMathPara>
                  </a14:m>
                  <a:endParaRPr lang="en" sz="2200" dirty="0">
                    <a:ea typeface="Segoe UI" charset="0"/>
                    <a:cs typeface="Segoe UI" charset="0"/>
                    <a:sym typeface="Trebuchet MS"/>
                  </a:endParaRPr>
                </a:p>
              </p:txBody>
            </p:sp>
          </mc:Choice>
          <mc:Fallback xmlns="">
            <p:sp>
              <p:nvSpPr>
                <p:cNvPr id="9" name="Shape 88">
                  <a:extLst>
                    <a:ext uri="{FF2B5EF4-FFF2-40B4-BE49-F238E27FC236}">
                      <a16:creationId xmlns:a16="http://schemas.microsoft.com/office/drawing/2014/main" id="{CCFAF043-6B3D-26F7-E657-09B2E44FE47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49254" y="2996275"/>
                  <a:ext cx="693900" cy="517800"/>
                </a:xfrm>
                <a:prstGeom prst="rect">
                  <a:avLst/>
                </a:prstGeom>
                <a:blipFill>
                  <a:blip r:embed="rId4"/>
                  <a:stretch>
                    <a:fillRect b="-60976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Shape 89">
                  <a:extLst>
                    <a:ext uri="{FF2B5EF4-FFF2-40B4-BE49-F238E27FC236}">
                      <a16:creationId xmlns:a16="http://schemas.microsoft.com/office/drawing/2014/main" id="{4261F12A-A57A-DEC3-A1AF-37FCA4F6CEC2}"/>
                    </a:ext>
                  </a:extLst>
                </p:cNvPr>
                <p:cNvSpPr txBox="1"/>
                <p:nvPr/>
              </p:nvSpPr>
              <p:spPr>
                <a:xfrm>
                  <a:off x="3945239" y="2996275"/>
                  <a:ext cx="771900" cy="51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91425" rIns="91425" bIns="91425" anchor="t" anchorCtr="0">
                  <a:no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" sz="2200" i="1" dirty="0" smtClean="0">
                                <a:latin typeface="Cambria Math" panose="02040503050406030204" pitchFamily="18" charset="0"/>
                                <a:cs typeface="Segoe UI" charset="0"/>
                                <a:sym typeface="Trebuchet MS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US" sz="2200" b="0" i="0" dirty="0" smtClean="0">
                                <a:cs typeface="Segoe UI" charset="0"/>
                                <a:sym typeface="Trebuchet MS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US" sz="2200" b="0" i="0" dirty="0" smtClean="0">
                                <a:cs typeface="Segoe UI" charset="0"/>
                                <a:sym typeface="Trebuchet MS"/>
                              </a:rPr>
                              <m:t>2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US" sz="2200" b="0" i="0" dirty="0" smtClean="0">
                            <a:cs typeface="Segoe UI" charset="0"/>
                            <a:sym typeface="Trebuchet MS"/>
                          </a:rPr>
                          <m:t>s</m:t>
                        </m:r>
                      </m:oMath>
                    </m:oMathPara>
                  </a14:m>
                  <a:endParaRPr lang="en" sz="2200" dirty="0">
                    <a:ea typeface="Segoe UI" charset="0"/>
                    <a:cs typeface="Segoe UI" charset="0"/>
                    <a:sym typeface="Trebuchet MS"/>
                  </a:endParaRPr>
                </a:p>
              </p:txBody>
            </p:sp>
          </mc:Choice>
          <mc:Fallback xmlns="">
            <p:sp>
              <p:nvSpPr>
                <p:cNvPr id="10" name="Shape 89">
                  <a:extLst>
                    <a:ext uri="{FF2B5EF4-FFF2-40B4-BE49-F238E27FC236}">
                      <a16:creationId xmlns:a16="http://schemas.microsoft.com/office/drawing/2014/main" id="{4261F12A-A57A-DEC3-A1AF-37FCA4F6CEC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45239" y="2996275"/>
                  <a:ext cx="771900" cy="517800"/>
                </a:xfrm>
                <a:prstGeom prst="rect">
                  <a:avLst/>
                </a:prstGeom>
                <a:blipFill>
                  <a:blip r:embed="rId5"/>
                  <a:stretch>
                    <a:fillRect b="-60976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" name="Shape 90">
              <a:extLst>
                <a:ext uri="{FF2B5EF4-FFF2-40B4-BE49-F238E27FC236}">
                  <a16:creationId xmlns:a16="http://schemas.microsoft.com/office/drawing/2014/main" id="{8B93A971-D00E-5EFD-2C0E-055A29E0E975}"/>
                </a:ext>
              </a:extLst>
            </p:cNvPr>
            <p:cNvSpPr txBox="1"/>
            <p:nvPr/>
          </p:nvSpPr>
          <p:spPr>
            <a:xfrm>
              <a:off x="2580860" y="3204324"/>
              <a:ext cx="912600" cy="5178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algn="ctr"/>
              <a:r>
                <a:rPr lang="en" sz="2200" dirty="0">
                  <a:latin typeface="Segoe UI" charset="0"/>
                  <a:ea typeface="Segoe UI" charset="0"/>
                  <a:cs typeface="Segoe UI" charset="0"/>
                  <a:sym typeface="Trebuchet MS"/>
                </a:rPr>
                <a:t>1s</a:t>
              </a:r>
            </a:p>
          </p:txBody>
        </p:sp>
      </p:grpSp>
      <p:grpSp>
        <p:nvGrpSpPr>
          <p:cNvPr id="12" name="Shape 91">
            <a:extLst>
              <a:ext uri="{FF2B5EF4-FFF2-40B4-BE49-F238E27FC236}">
                <a16:creationId xmlns:a16="http://schemas.microsoft.com/office/drawing/2014/main" id="{575E21B4-31EC-2572-70C4-F370AF648EED}"/>
              </a:ext>
            </a:extLst>
          </p:cNvPr>
          <p:cNvGrpSpPr/>
          <p:nvPr/>
        </p:nvGrpSpPr>
        <p:grpSpPr>
          <a:xfrm>
            <a:off x="605500" y="3430639"/>
            <a:ext cx="3562893" cy="414000"/>
            <a:chOff x="2693606" y="3436375"/>
            <a:chExt cx="3562893" cy="414000"/>
          </a:xfrm>
        </p:grpSpPr>
        <p:sp>
          <p:nvSpPr>
            <p:cNvPr id="13" name="Shape 92">
              <a:extLst>
                <a:ext uri="{FF2B5EF4-FFF2-40B4-BE49-F238E27FC236}">
                  <a16:creationId xmlns:a16="http://schemas.microsoft.com/office/drawing/2014/main" id="{A7DB773D-74DE-721D-C68B-08781A9D9A33}"/>
                </a:ext>
              </a:extLst>
            </p:cNvPr>
            <p:cNvSpPr txBox="1"/>
            <p:nvPr/>
          </p:nvSpPr>
          <p:spPr>
            <a:xfrm>
              <a:off x="5562599" y="3436375"/>
              <a:ext cx="693900" cy="4140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algn="ctr"/>
              <a:r>
                <a:rPr lang="en" sz="2200" dirty="0">
                  <a:latin typeface="Segoe UI" charset="0"/>
                  <a:ea typeface="Segoe UI" charset="0"/>
                  <a:cs typeface="Segoe UI" charset="0"/>
                  <a:sym typeface="Trebuchet MS"/>
                </a:rPr>
                <a:t>2</a:t>
              </a:r>
              <a:r>
                <a:rPr lang="en" sz="2200" baseline="30000" dirty="0">
                  <a:latin typeface="Segoe UI" charset="0"/>
                  <a:ea typeface="Segoe UI" charset="0"/>
                  <a:cs typeface="Segoe UI" charset="0"/>
                  <a:sym typeface="Trebuchet MS"/>
                </a:rPr>
                <a:t>-3</a:t>
              </a:r>
            </a:p>
          </p:txBody>
        </p:sp>
        <p:sp>
          <p:nvSpPr>
            <p:cNvPr id="14" name="Shape 93">
              <a:extLst>
                <a:ext uri="{FF2B5EF4-FFF2-40B4-BE49-F238E27FC236}">
                  <a16:creationId xmlns:a16="http://schemas.microsoft.com/office/drawing/2014/main" id="{05C68BFC-AD10-69A4-1285-B6B4E0FD7562}"/>
                </a:ext>
              </a:extLst>
            </p:cNvPr>
            <p:cNvSpPr txBox="1"/>
            <p:nvPr/>
          </p:nvSpPr>
          <p:spPr>
            <a:xfrm>
              <a:off x="4777871" y="3436375"/>
              <a:ext cx="693900" cy="4140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algn="ctr"/>
              <a:r>
                <a:rPr lang="en" sz="2200" dirty="0">
                  <a:latin typeface="Segoe UI" charset="0"/>
                  <a:ea typeface="Segoe UI" charset="0"/>
                  <a:cs typeface="Segoe UI" charset="0"/>
                  <a:sym typeface="Trebuchet MS"/>
                </a:rPr>
                <a:t>2</a:t>
              </a:r>
              <a:r>
                <a:rPr lang="en" sz="2200" baseline="30000" dirty="0">
                  <a:latin typeface="Segoe UI" charset="0"/>
                  <a:ea typeface="Segoe UI" charset="0"/>
                  <a:cs typeface="Segoe UI" charset="0"/>
                  <a:sym typeface="Trebuchet MS"/>
                </a:rPr>
                <a:t>-2</a:t>
              </a:r>
            </a:p>
          </p:txBody>
        </p:sp>
        <p:sp>
          <p:nvSpPr>
            <p:cNvPr id="15" name="Shape 94">
              <a:extLst>
                <a:ext uri="{FF2B5EF4-FFF2-40B4-BE49-F238E27FC236}">
                  <a16:creationId xmlns:a16="http://schemas.microsoft.com/office/drawing/2014/main" id="{2BAE413C-68C3-0614-F29F-0FCDA3E793E7}"/>
                </a:ext>
              </a:extLst>
            </p:cNvPr>
            <p:cNvSpPr txBox="1"/>
            <p:nvPr/>
          </p:nvSpPr>
          <p:spPr>
            <a:xfrm>
              <a:off x="3887961" y="3436375"/>
              <a:ext cx="718200" cy="4140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algn="ctr"/>
              <a:r>
                <a:rPr lang="en" sz="2200" dirty="0">
                  <a:latin typeface="Segoe UI" charset="0"/>
                  <a:ea typeface="Segoe UI" charset="0"/>
                  <a:cs typeface="Segoe UI" charset="0"/>
                  <a:sym typeface="Trebuchet MS"/>
                </a:rPr>
                <a:t>2</a:t>
              </a:r>
              <a:r>
                <a:rPr lang="en" sz="2200" baseline="30000" dirty="0">
                  <a:latin typeface="Segoe UI" charset="0"/>
                  <a:ea typeface="Segoe UI" charset="0"/>
                  <a:cs typeface="Segoe UI" charset="0"/>
                  <a:sym typeface="Trebuchet MS"/>
                </a:rPr>
                <a:t>-1</a:t>
              </a:r>
            </a:p>
          </p:txBody>
        </p:sp>
        <p:sp>
          <p:nvSpPr>
            <p:cNvPr id="16" name="Shape 95">
              <a:extLst>
                <a:ext uri="{FF2B5EF4-FFF2-40B4-BE49-F238E27FC236}">
                  <a16:creationId xmlns:a16="http://schemas.microsoft.com/office/drawing/2014/main" id="{A4C65545-A630-557F-CC95-11F1DD9AD9E4}"/>
                </a:ext>
              </a:extLst>
            </p:cNvPr>
            <p:cNvSpPr txBox="1"/>
            <p:nvPr/>
          </p:nvSpPr>
          <p:spPr>
            <a:xfrm>
              <a:off x="2693606" y="3436375"/>
              <a:ext cx="771900" cy="4140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algn="ctr"/>
              <a:r>
                <a:rPr lang="en" sz="2200" dirty="0">
                  <a:latin typeface="Segoe UI" charset="0"/>
                  <a:ea typeface="Segoe UI" charset="0"/>
                  <a:cs typeface="Segoe UI" charset="0"/>
                  <a:sym typeface="Trebuchet MS"/>
                </a:rPr>
                <a:t>2</a:t>
              </a:r>
              <a:r>
                <a:rPr lang="en" sz="2200" baseline="30000" dirty="0">
                  <a:latin typeface="Segoe UI" charset="0"/>
                  <a:ea typeface="Segoe UI" charset="0"/>
                  <a:cs typeface="Segoe UI" charset="0"/>
                  <a:sym typeface="Trebuchet MS"/>
                </a:rPr>
                <a:t>0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43ECA50-4D3D-1439-4625-F8FB17801389}"/>
              </a:ext>
            </a:extLst>
          </p:cNvPr>
          <p:cNvGrpSpPr/>
          <p:nvPr/>
        </p:nvGrpSpPr>
        <p:grpSpPr>
          <a:xfrm>
            <a:off x="381000" y="952500"/>
            <a:ext cx="4065825" cy="1632963"/>
            <a:chOff x="2411175" y="952500"/>
            <a:chExt cx="4065825" cy="1632963"/>
          </a:xfrm>
        </p:grpSpPr>
        <p:sp>
          <p:nvSpPr>
            <p:cNvPr id="6" name="Shape 85">
              <a:extLst>
                <a:ext uri="{FF2B5EF4-FFF2-40B4-BE49-F238E27FC236}">
                  <a16:creationId xmlns:a16="http://schemas.microsoft.com/office/drawing/2014/main" id="{0C220B95-9906-112C-3E10-4E1593CD897F}"/>
                </a:ext>
              </a:extLst>
            </p:cNvPr>
            <p:cNvSpPr txBox="1"/>
            <p:nvPr/>
          </p:nvSpPr>
          <p:spPr>
            <a:xfrm>
              <a:off x="2411175" y="952500"/>
              <a:ext cx="4065825" cy="14883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algn="ctr"/>
              <a:r>
                <a:rPr lang="en" sz="9600" spc="1200" dirty="0">
                  <a:latin typeface="Segoe UI" charset="0"/>
                  <a:ea typeface="Segoe UI" charset="0"/>
                  <a:cs typeface="Segoe UI" charset="0"/>
                  <a:sym typeface="Trebuchet MS"/>
                </a:rPr>
                <a:t>1.101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72060FF7-03E7-8B56-5842-91F4ABCD7766}"/>
                </a:ext>
              </a:extLst>
            </p:cNvPr>
            <p:cNvSpPr txBox="1"/>
            <p:nvPr/>
          </p:nvSpPr>
          <p:spPr>
            <a:xfrm>
              <a:off x="5967575" y="1877577"/>
              <a:ext cx="46198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000" dirty="0"/>
                <a:t>2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166BD20A-BF63-7489-2CE3-A65B7CCBBAB3}"/>
              </a:ext>
            </a:extLst>
          </p:cNvPr>
          <p:cNvGrpSpPr/>
          <p:nvPr/>
        </p:nvGrpSpPr>
        <p:grpSpPr>
          <a:xfrm>
            <a:off x="609703" y="2585463"/>
            <a:ext cx="1866345" cy="2024217"/>
            <a:chOff x="609703" y="2358547"/>
            <a:chExt cx="1866345" cy="2024217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3A354865-6A70-DF1A-EBFA-D8F9EA85E430}"/>
                </a:ext>
              </a:extLst>
            </p:cNvPr>
            <p:cNvSpPr txBox="1"/>
            <p:nvPr/>
          </p:nvSpPr>
          <p:spPr>
            <a:xfrm>
              <a:off x="609703" y="3951877"/>
              <a:ext cx="1866345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200" b="1" i="1" dirty="0"/>
                <a:t>binary</a:t>
              </a:r>
              <a:r>
                <a:rPr lang="en-US" sz="2200" dirty="0"/>
                <a:t> point!</a:t>
              </a:r>
              <a:endParaRPr lang="en-US" sz="2200" i="1" dirty="0"/>
            </a:p>
          </p:txBody>
        </p: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B15B57EB-4A18-C675-C231-234E33B8605B}"/>
                </a:ext>
              </a:extLst>
            </p:cNvPr>
            <p:cNvCxnSpPr/>
            <p:nvPr/>
          </p:nvCxnSpPr>
          <p:spPr>
            <a:xfrm flipV="1">
              <a:off x="1524000" y="2358547"/>
              <a:ext cx="0" cy="157673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3DE16E88-34F8-07D3-EC34-2D5AD1034E84}"/>
              </a:ext>
            </a:extLst>
          </p:cNvPr>
          <p:cNvSpPr txBox="1"/>
          <p:nvPr/>
        </p:nvSpPr>
        <p:spPr>
          <a:xfrm>
            <a:off x="4446825" y="916763"/>
            <a:ext cx="440226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converting to base 10 </a:t>
            </a:r>
            <a:r>
              <a:rPr lang="en-US" sz="2200" i="1" dirty="0"/>
              <a:t>still works the same way: </a:t>
            </a:r>
            <a:r>
              <a:rPr lang="en-US" sz="2200" b="1" dirty="0"/>
              <a:t>add the values of the places where you see 1s.</a:t>
            </a:r>
            <a:endParaRPr lang="en-US" sz="2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Shape 87">
                <a:extLst>
                  <a:ext uri="{FF2B5EF4-FFF2-40B4-BE49-F238E27FC236}">
                    <a16:creationId xmlns:a16="http://schemas.microsoft.com/office/drawing/2014/main" id="{83D2603A-E476-1EFC-00FB-922DD90CE1C9}"/>
                  </a:ext>
                </a:extLst>
              </p:cNvPr>
              <p:cNvSpPr txBox="1"/>
              <p:nvPr/>
            </p:nvSpPr>
            <p:spPr>
              <a:xfrm>
                <a:off x="4648200" y="2171700"/>
                <a:ext cx="1311365" cy="51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91425" rIns="91425" bIns="91425" anchor="t" anchorCtr="0">
                <a:no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800" b="0" i="0" dirty="0" smtClean="0">
                          <a:cs typeface="Segoe UI" charset="0"/>
                          <a:sym typeface="Trebuchet MS"/>
                        </a:rPr>
                        <m:t>1+</m:t>
                      </m:r>
                      <m:f>
                        <m:fPr>
                          <m:ctrlPr>
                            <a:rPr lang="en" sz="2800" i="1" dirty="0" smtClean="0">
                              <a:latin typeface="Cambria Math" panose="02040503050406030204" pitchFamily="18" charset="0"/>
                              <a:cs typeface="Segoe UI" charset="0"/>
                              <a:sym typeface="Trebuchet M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800" b="0" i="0" dirty="0" smtClean="0">
                              <a:cs typeface="Segoe UI" charset="0"/>
                              <a:sym typeface="Trebuchet MS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800" b="0" i="0" dirty="0" smtClean="0">
                              <a:cs typeface="Segoe UI" charset="0"/>
                              <a:sym typeface="Trebuchet MS"/>
                            </a:rPr>
                            <m:t>2</m:t>
                          </m:r>
                        </m:den>
                      </m:f>
                      <m:r>
                        <m:rPr>
                          <m:nor/>
                        </m:rPr>
                        <a:rPr lang="en-US" sz="2800" b="0" i="0" dirty="0" smtClean="0">
                          <a:cs typeface="Segoe UI" charset="0"/>
                          <a:sym typeface="Trebuchet MS"/>
                        </a:rPr>
                        <m:t>+</m:t>
                      </m:r>
                      <m:f>
                        <m:fPr>
                          <m:ctrlPr>
                            <a:rPr lang="en" sz="2800" i="1" dirty="0">
                              <a:latin typeface="Cambria Math" panose="02040503050406030204" pitchFamily="18" charset="0"/>
                              <a:cs typeface="Segoe UI" charset="0"/>
                              <a:sym typeface="Trebuchet M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800" dirty="0" smtClean="0">
                              <a:cs typeface="Segoe UI" charset="0"/>
                              <a:sym typeface="Trebuchet MS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800" b="0" i="0" dirty="0" smtClean="0">
                              <a:cs typeface="Segoe UI" charset="0"/>
                              <a:sym typeface="Trebuchet MS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" sz="2800" dirty="0">
                  <a:ea typeface="Segoe UI" charset="0"/>
                  <a:cs typeface="Segoe UI" charset="0"/>
                  <a:sym typeface="Trebuchet MS"/>
                </a:endParaRPr>
              </a:p>
            </p:txBody>
          </p:sp>
        </mc:Choice>
        <mc:Fallback xmlns="">
          <p:sp>
            <p:nvSpPr>
              <p:cNvPr id="26" name="Shape 87">
                <a:extLst>
                  <a:ext uri="{FF2B5EF4-FFF2-40B4-BE49-F238E27FC236}">
                    <a16:creationId xmlns:a16="http://schemas.microsoft.com/office/drawing/2014/main" id="{83D2603A-E476-1EFC-00FB-922DD90CE1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171700"/>
                <a:ext cx="1311365" cy="517800"/>
              </a:xfrm>
              <a:prstGeom prst="rect">
                <a:avLst/>
              </a:prstGeom>
              <a:blipFill>
                <a:blip r:embed="rId6"/>
                <a:stretch>
                  <a:fillRect l="-3846" r="-11538" b="-100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Shape 87">
                <a:extLst>
                  <a:ext uri="{FF2B5EF4-FFF2-40B4-BE49-F238E27FC236}">
                    <a16:creationId xmlns:a16="http://schemas.microsoft.com/office/drawing/2014/main" id="{201C999B-951C-11EA-078E-A92069223C06}"/>
                  </a:ext>
                </a:extLst>
              </p:cNvPr>
              <p:cNvSpPr txBox="1"/>
              <p:nvPr/>
            </p:nvSpPr>
            <p:spPr>
              <a:xfrm>
                <a:off x="6122284" y="2171700"/>
                <a:ext cx="2679371" cy="7799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91425" rIns="91425" bIns="91425" anchor="t" anchorCtr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800" b="0" i="0" dirty="0" smtClean="0">
                          <a:cs typeface="Segoe UI" charset="0"/>
                          <a:sym typeface="Trebuchet MS"/>
                        </a:rPr>
                        <m:t>=  1</m:t>
                      </m:r>
                      <m:f>
                        <m:fPr>
                          <m:ctrlPr>
                            <a:rPr lang="en" sz="2800" i="1" dirty="0" smtClean="0">
                              <a:latin typeface="Cambria Math" panose="02040503050406030204" pitchFamily="18" charset="0"/>
                              <a:cs typeface="Segoe UI" charset="0"/>
                              <a:sym typeface="Trebuchet M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800" b="0" i="0" dirty="0" smtClean="0">
                              <a:cs typeface="Segoe UI" charset="0"/>
                              <a:sym typeface="Trebuchet MS"/>
                            </a:rPr>
                            <m:t>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800" b="0" i="0" dirty="0" smtClean="0">
                              <a:cs typeface="Segoe UI" charset="0"/>
                              <a:sym typeface="Trebuchet MS"/>
                            </a:rPr>
                            <m:t>8</m:t>
                          </m:r>
                        </m:den>
                      </m:f>
                      <m:r>
                        <m:rPr>
                          <m:nor/>
                        </m:rPr>
                        <a:rPr lang="en-US" sz="2800" b="0" i="0" dirty="0" smtClean="0">
                          <a:cs typeface="Segoe UI" charset="0"/>
                          <a:sym typeface="Trebuchet MS"/>
                        </a:rPr>
                        <m:t>  =  1.625</m:t>
                      </m:r>
                    </m:oMath>
                  </m:oMathPara>
                </a14:m>
                <a:endParaRPr lang="en" sz="2800" dirty="0">
                  <a:ea typeface="Segoe UI" charset="0"/>
                  <a:cs typeface="Segoe UI" charset="0"/>
                  <a:sym typeface="Trebuchet MS"/>
                </a:endParaRPr>
              </a:p>
            </p:txBody>
          </p:sp>
        </mc:Choice>
        <mc:Fallback xmlns="">
          <p:sp>
            <p:nvSpPr>
              <p:cNvPr id="27" name="Shape 87">
                <a:extLst>
                  <a:ext uri="{FF2B5EF4-FFF2-40B4-BE49-F238E27FC236}">
                    <a16:creationId xmlns:a16="http://schemas.microsoft.com/office/drawing/2014/main" id="{201C999B-951C-11EA-078E-A92069223C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2284" y="2171700"/>
                <a:ext cx="2679371" cy="779911"/>
              </a:xfrm>
              <a:prstGeom prst="rect">
                <a:avLst/>
              </a:prstGeom>
              <a:blipFill>
                <a:blip r:embed="rId7"/>
                <a:stretch>
                  <a:fillRect b="-3333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>
            <a:extLst>
              <a:ext uri="{FF2B5EF4-FFF2-40B4-BE49-F238E27FC236}">
                <a16:creationId xmlns:a16="http://schemas.microsoft.com/office/drawing/2014/main" id="{A0A8F66E-E7C4-E841-4D08-D2D8C7FE7C88}"/>
              </a:ext>
            </a:extLst>
          </p:cNvPr>
          <p:cNvSpPr txBox="1"/>
          <p:nvPr/>
        </p:nvSpPr>
        <p:spPr>
          <a:xfrm>
            <a:off x="4913920" y="3300039"/>
            <a:ext cx="34680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(note that </a:t>
            </a:r>
            <a:r>
              <a:rPr lang="en-US" sz="1600" b="1" dirty="0"/>
              <a:t>101</a:t>
            </a:r>
            <a:r>
              <a:rPr lang="en-US" sz="1600" b="1" baseline="-25000" dirty="0"/>
              <a:t>2</a:t>
            </a:r>
            <a:r>
              <a:rPr lang="en-US" sz="1600" b="1" dirty="0"/>
              <a:t> = 5</a:t>
            </a:r>
            <a:r>
              <a:rPr lang="en-US" sz="1600" b="1" baseline="-25000" dirty="0"/>
              <a:t>10</a:t>
            </a:r>
            <a:r>
              <a:rPr lang="en-US" sz="1600" dirty="0"/>
              <a:t>, and the smallest place is the 8ths, so that’s a quicker way to do the conversion.) </a:t>
            </a:r>
          </a:p>
        </p:txBody>
      </p:sp>
    </p:spTree>
    <p:extLst>
      <p:ext uri="{BB962C8B-B14F-4D97-AF65-F5344CB8AC3E}">
        <p14:creationId xmlns:p14="http://schemas.microsoft.com/office/powerpoint/2010/main" val="38373989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329B1-053C-3417-D69E-4170F7765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(Non-)terminating decimal-fractional expansions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6ACD88-4B5F-FDA1-5B75-40D05ECB6B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495301"/>
            <a:ext cx="8991600" cy="1219199"/>
          </a:xfrm>
        </p:spPr>
        <p:txBody>
          <a:bodyPr/>
          <a:lstStyle/>
          <a:p>
            <a:r>
              <a:rPr lang="en-US" dirty="0"/>
              <a:t>In any base, </a:t>
            </a:r>
            <a:r>
              <a:rPr lang="en-US" b="1" dirty="0"/>
              <a:t>only fractions whose denominators are composed of prime factors of the base will terminate. </a:t>
            </a:r>
          </a:p>
          <a:p>
            <a:r>
              <a:rPr lang="en-US" dirty="0"/>
              <a:t>in base-10, that means fractions with denominators of the form </a:t>
            </a:r>
            <a:r>
              <a:rPr lang="en-US" b="1" dirty="0"/>
              <a:t>2</a:t>
            </a:r>
            <a:r>
              <a:rPr lang="en-US" b="1" baseline="30000" dirty="0"/>
              <a:t>x</a:t>
            </a:r>
            <a:r>
              <a:rPr lang="en-US" b="1" dirty="0"/>
              <a:t>5</a:t>
            </a:r>
            <a:r>
              <a:rPr lang="en-US" b="1" baseline="30000" dirty="0"/>
              <a:t>y</a:t>
            </a:r>
            <a:endParaRPr lang="en-US" b="1" baseline="-25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85E274-860D-DF14-F58A-D1882EBDE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3AE628-5A71-DE46-80A5-1A9130E21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Shape 87">
                <a:extLst>
                  <a:ext uri="{FF2B5EF4-FFF2-40B4-BE49-F238E27FC236}">
                    <a16:creationId xmlns:a16="http://schemas.microsoft.com/office/drawing/2014/main" id="{CE84E3B0-5910-F4F7-54C3-E6163EAF3AFB}"/>
                  </a:ext>
                </a:extLst>
              </p:cNvPr>
              <p:cNvSpPr txBox="1"/>
              <p:nvPr/>
            </p:nvSpPr>
            <p:spPr>
              <a:xfrm>
                <a:off x="304801" y="1714500"/>
                <a:ext cx="1311365" cy="51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91425" rIns="91425" bIns="91425" anchor="t" anchorCtr="0">
                <a:no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" sz="2200" b="1" i="1" dirty="0" smtClean="0">
                              <a:latin typeface="Cambria Math" panose="02040503050406030204" pitchFamily="18" charset="0"/>
                              <a:cs typeface="Segoe UI" charset="0"/>
                              <a:sym typeface="Trebuchet M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200" b="1" i="0" dirty="0" smtClean="0">
                              <a:cs typeface="Segoe UI" charset="0"/>
                              <a:sym typeface="Trebuchet MS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200" b="1" i="0" dirty="0" smtClean="0">
                              <a:cs typeface="Segoe UI" charset="0"/>
                              <a:sym typeface="Trebuchet MS"/>
                            </a:rPr>
                            <m:t>2</m:t>
                          </m:r>
                        </m:den>
                      </m:f>
                      <m:r>
                        <a:rPr lang="en-US" sz="2200" b="1" i="1" dirty="0" smtClean="0">
                          <a:latin typeface="Cambria Math" panose="02040503050406030204" pitchFamily="18" charset="0"/>
                          <a:cs typeface="Segoe UI" charset="0"/>
                          <a:sym typeface="Trebuchet MS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200" b="1" i="0" dirty="0" smtClean="0">
                          <a:cs typeface="Segoe UI" charset="0"/>
                          <a:sym typeface="Trebuchet MS"/>
                        </a:rPr>
                        <m:t>= 0.5</m:t>
                      </m:r>
                    </m:oMath>
                  </m:oMathPara>
                </a14:m>
                <a:endParaRPr lang="en" sz="2200" b="1" dirty="0">
                  <a:ea typeface="Segoe UI" charset="0"/>
                  <a:cs typeface="Segoe UI" charset="0"/>
                  <a:sym typeface="Trebuchet MS"/>
                </a:endParaRPr>
              </a:p>
            </p:txBody>
          </p:sp>
        </mc:Choice>
        <mc:Fallback xmlns="">
          <p:sp>
            <p:nvSpPr>
              <p:cNvPr id="7" name="Shape 87">
                <a:extLst>
                  <a:ext uri="{FF2B5EF4-FFF2-40B4-BE49-F238E27FC236}">
                    <a16:creationId xmlns:a16="http://schemas.microsoft.com/office/drawing/2014/main" id="{CE84E3B0-5910-F4F7-54C3-E6163EAF3A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1" y="1714500"/>
                <a:ext cx="1311365" cy="517800"/>
              </a:xfrm>
              <a:prstGeom prst="rect">
                <a:avLst/>
              </a:prstGeom>
              <a:blipFill>
                <a:blip r:embed="rId2"/>
                <a:stretch>
                  <a:fillRect l="-962" b="-5952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Shape 87">
                <a:extLst>
                  <a:ext uri="{FF2B5EF4-FFF2-40B4-BE49-F238E27FC236}">
                    <a16:creationId xmlns:a16="http://schemas.microsoft.com/office/drawing/2014/main" id="{CD340A01-2104-3666-3ABE-749616206C4E}"/>
                  </a:ext>
                </a:extLst>
              </p:cNvPr>
              <p:cNvSpPr txBox="1"/>
              <p:nvPr/>
            </p:nvSpPr>
            <p:spPr>
              <a:xfrm>
                <a:off x="304800" y="2545377"/>
                <a:ext cx="1311365" cy="51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91425" rIns="91425" bIns="91425" anchor="t" anchorCtr="0">
                <a:no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" sz="2200" b="1" i="1" dirty="0" smtClean="0">
                              <a:latin typeface="Cambria Math" panose="02040503050406030204" pitchFamily="18" charset="0"/>
                              <a:cs typeface="Segoe UI" charset="0"/>
                              <a:sym typeface="Trebuchet M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200" b="1" i="0" dirty="0" smtClean="0">
                              <a:cs typeface="Segoe UI" charset="0"/>
                              <a:sym typeface="Trebuchet MS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200" b="1" i="0" dirty="0" smtClean="0">
                              <a:cs typeface="Segoe UI" charset="0"/>
                              <a:sym typeface="Trebuchet MS"/>
                            </a:rPr>
                            <m:t>4</m:t>
                          </m:r>
                        </m:den>
                      </m:f>
                      <m:r>
                        <a:rPr lang="en-US" sz="2200" b="1" i="1" dirty="0" smtClean="0">
                          <a:latin typeface="Cambria Math" panose="02040503050406030204" pitchFamily="18" charset="0"/>
                          <a:cs typeface="Segoe UI" charset="0"/>
                          <a:sym typeface="Trebuchet MS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200" b="1" i="0" dirty="0" smtClean="0">
                          <a:cs typeface="Segoe UI" charset="0"/>
                          <a:sym typeface="Trebuchet MS"/>
                        </a:rPr>
                        <m:t>= 0.25</m:t>
                      </m:r>
                    </m:oMath>
                  </m:oMathPara>
                </a14:m>
                <a:endParaRPr lang="en" sz="2200" b="1" dirty="0">
                  <a:ea typeface="Segoe UI" charset="0"/>
                  <a:cs typeface="Segoe UI" charset="0"/>
                  <a:sym typeface="Trebuchet MS"/>
                </a:endParaRPr>
              </a:p>
            </p:txBody>
          </p:sp>
        </mc:Choice>
        <mc:Fallback xmlns="">
          <p:sp>
            <p:nvSpPr>
              <p:cNvPr id="8" name="Shape 87">
                <a:extLst>
                  <a:ext uri="{FF2B5EF4-FFF2-40B4-BE49-F238E27FC236}">
                    <a16:creationId xmlns:a16="http://schemas.microsoft.com/office/drawing/2014/main" id="{CD340A01-2104-3666-3ABE-749616206C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545377"/>
                <a:ext cx="1311365" cy="517800"/>
              </a:xfrm>
              <a:prstGeom prst="rect">
                <a:avLst/>
              </a:prstGeom>
              <a:blipFill>
                <a:blip r:embed="rId3"/>
                <a:stretch>
                  <a:fillRect l="-962" b="-6097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Shape 87">
                <a:extLst>
                  <a:ext uri="{FF2B5EF4-FFF2-40B4-BE49-F238E27FC236}">
                    <a16:creationId xmlns:a16="http://schemas.microsoft.com/office/drawing/2014/main" id="{1E2366A6-1A4B-3FB0-EE18-14EE6028AC31}"/>
                  </a:ext>
                </a:extLst>
              </p:cNvPr>
              <p:cNvSpPr txBox="1"/>
              <p:nvPr/>
            </p:nvSpPr>
            <p:spPr>
              <a:xfrm>
                <a:off x="304800" y="3376254"/>
                <a:ext cx="1311365" cy="51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91425" rIns="91425" bIns="91425" anchor="t" anchorCtr="0">
                <a:no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" sz="2200" b="1" i="1" dirty="0" smtClean="0">
                              <a:latin typeface="Cambria Math" panose="02040503050406030204" pitchFamily="18" charset="0"/>
                              <a:cs typeface="Segoe UI" charset="0"/>
                              <a:sym typeface="Trebuchet M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200" b="1" i="0" dirty="0" smtClean="0">
                              <a:cs typeface="Segoe UI" charset="0"/>
                              <a:sym typeface="Trebuchet MS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200" b="1" i="0" dirty="0" smtClean="0">
                              <a:cs typeface="Segoe UI" charset="0"/>
                              <a:sym typeface="Trebuchet MS"/>
                            </a:rPr>
                            <m:t>5</m:t>
                          </m:r>
                        </m:den>
                      </m:f>
                      <m:r>
                        <a:rPr lang="en-US" sz="2200" b="1" i="1" dirty="0" smtClean="0">
                          <a:latin typeface="Cambria Math" panose="02040503050406030204" pitchFamily="18" charset="0"/>
                          <a:cs typeface="Segoe UI" charset="0"/>
                          <a:sym typeface="Trebuchet MS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200" b="1" i="0" dirty="0" smtClean="0">
                          <a:cs typeface="Segoe UI" charset="0"/>
                          <a:sym typeface="Trebuchet MS"/>
                        </a:rPr>
                        <m:t>= 0.2</m:t>
                      </m:r>
                    </m:oMath>
                  </m:oMathPara>
                </a14:m>
                <a:endParaRPr lang="en" sz="2200" b="1" dirty="0">
                  <a:ea typeface="Segoe UI" charset="0"/>
                  <a:cs typeface="Segoe UI" charset="0"/>
                  <a:sym typeface="Trebuchet MS"/>
                </a:endParaRPr>
              </a:p>
            </p:txBody>
          </p:sp>
        </mc:Choice>
        <mc:Fallback xmlns="">
          <p:sp>
            <p:nvSpPr>
              <p:cNvPr id="9" name="Shape 87">
                <a:extLst>
                  <a:ext uri="{FF2B5EF4-FFF2-40B4-BE49-F238E27FC236}">
                    <a16:creationId xmlns:a16="http://schemas.microsoft.com/office/drawing/2014/main" id="{1E2366A6-1A4B-3FB0-EE18-14EE6028AC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376254"/>
                <a:ext cx="1311365" cy="517800"/>
              </a:xfrm>
              <a:prstGeom prst="rect">
                <a:avLst/>
              </a:prstGeom>
              <a:blipFill>
                <a:blip r:embed="rId4"/>
                <a:stretch>
                  <a:fillRect l="-962" b="-6428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Shape 87">
                <a:extLst>
                  <a:ext uri="{FF2B5EF4-FFF2-40B4-BE49-F238E27FC236}">
                    <a16:creationId xmlns:a16="http://schemas.microsoft.com/office/drawing/2014/main" id="{9BE037C9-767C-1B87-13A2-FC3B584183CF}"/>
                  </a:ext>
                </a:extLst>
              </p:cNvPr>
              <p:cNvSpPr txBox="1"/>
              <p:nvPr/>
            </p:nvSpPr>
            <p:spPr>
              <a:xfrm>
                <a:off x="152400" y="4207130"/>
                <a:ext cx="1493884" cy="51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91425" rIns="91425" bIns="91425" anchor="t" anchorCtr="0">
                <a:no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" sz="2200" b="1" i="1" dirty="0" smtClean="0">
                              <a:latin typeface="Cambria Math" panose="02040503050406030204" pitchFamily="18" charset="0"/>
                              <a:cs typeface="Segoe UI" charset="0"/>
                              <a:sym typeface="Trebuchet M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200" b="1" i="0" dirty="0" smtClean="0">
                              <a:cs typeface="Segoe UI" charset="0"/>
                              <a:sym typeface="Trebuchet MS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200" b="1" i="0" dirty="0" smtClean="0">
                              <a:cs typeface="Segoe UI" charset="0"/>
                              <a:sym typeface="Trebuchet MS"/>
                            </a:rPr>
                            <m:t>25</m:t>
                          </m:r>
                        </m:den>
                      </m:f>
                      <m:r>
                        <a:rPr lang="en-US" sz="2200" b="1" i="1" dirty="0" smtClean="0">
                          <a:latin typeface="Cambria Math" panose="02040503050406030204" pitchFamily="18" charset="0"/>
                          <a:cs typeface="Segoe UI" charset="0"/>
                          <a:sym typeface="Trebuchet MS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200" b="1" i="0" dirty="0" smtClean="0">
                          <a:cs typeface="Segoe UI" charset="0"/>
                          <a:sym typeface="Trebuchet MS"/>
                        </a:rPr>
                        <m:t>= 0.04</m:t>
                      </m:r>
                    </m:oMath>
                  </m:oMathPara>
                </a14:m>
                <a:endParaRPr lang="en" sz="2200" b="1" dirty="0">
                  <a:ea typeface="Segoe UI" charset="0"/>
                  <a:cs typeface="Segoe UI" charset="0"/>
                  <a:sym typeface="Trebuchet MS"/>
                </a:endParaRPr>
              </a:p>
            </p:txBody>
          </p:sp>
        </mc:Choice>
        <mc:Fallback xmlns="">
          <p:sp>
            <p:nvSpPr>
              <p:cNvPr id="10" name="Shape 87">
                <a:extLst>
                  <a:ext uri="{FF2B5EF4-FFF2-40B4-BE49-F238E27FC236}">
                    <a16:creationId xmlns:a16="http://schemas.microsoft.com/office/drawing/2014/main" id="{9BE037C9-767C-1B87-13A2-FC3B584183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4207130"/>
                <a:ext cx="1493884" cy="517800"/>
              </a:xfrm>
              <a:prstGeom prst="rect">
                <a:avLst/>
              </a:prstGeom>
              <a:blipFill>
                <a:blip r:embed="rId5"/>
                <a:stretch>
                  <a:fillRect l="-847" b="-658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Shape 87">
                <a:extLst>
                  <a:ext uri="{FF2B5EF4-FFF2-40B4-BE49-F238E27FC236}">
                    <a16:creationId xmlns:a16="http://schemas.microsoft.com/office/drawing/2014/main" id="{F867802B-D597-D6A4-7ABE-3FF76F53B2A3}"/>
                  </a:ext>
                </a:extLst>
              </p:cNvPr>
              <p:cNvSpPr txBox="1"/>
              <p:nvPr/>
            </p:nvSpPr>
            <p:spPr>
              <a:xfrm>
                <a:off x="1783405" y="2628900"/>
                <a:ext cx="1874195" cy="51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91425" rIns="91425" bIns="91425" anchor="t" anchorCtr="0">
                <a:no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" sz="22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Segoe UI" charset="0"/>
                              <a:sym typeface="Trebuchet M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200" b="1" i="0" dirty="0" smtClean="0">
                              <a:solidFill>
                                <a:srgbClr val="FF0000"/>
                              </a:solidFill>
                              <a:cs typeface="Segoe UI" charset="0"/>
                              <a:sym typeface="Trebuchet MS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200" b="1" i="0" dirty="0" smtClean="0">
                              <a:solidFill>
                                <a:srgbClr val="FF0000"/>
                              </a:solidFill>
                              <a:cs typeface="Segoe UI" charset="0"/>
                              <a:sym typeface="Trebuchet MS"/>
                            </a:rPr>
                            <m:t>3</m:t>
                          </m:r>
                        </m:den>
                      </m:f>
                      <m:r>
                        <a:rPr lang="en-US" sz="22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Segoe UI" charset="0"/>
                          <a:sym typeface="Trebuchet MS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200" b="1" i="0" dirty="0" smtClean="0">
                          <a:solidFill>
                            <a:srgbClr val="FF0000"/>
                          </a:solidFill>
                          <a:cs typeface="Segoe UI" charset="0"/>
                          <a:sym typeface="Trebuchet MS"/>
                        </a:rPr>
                        <m:t>= 0.3333...</m:t>
                      </m:r>
                    </m:oMath>
                  </m:oMathPara>
                </a14:m>
                <a:endParaRPr lang="en" sz="2200" b="1" dirty="0">
                  <a:solidFill>
                    <a:srgbClr val="FF0000"/>
                  </a:solidFill>
                  <a:ea typeface="Segoe UI" charset="0"/>
                  <a:cs typeface="Segoe UI" charset="0"/>
                  <a:sym typeface="Trebuchet MS"/>
                </a:endParaRPr>
              </a:p>
            </p:txBody>
          </p:sp>
        </mc:Choice>
        <mc:Fallback xmlns="">
          <p:sp>
            <p:nvSpPr>
              <p:cNvPr id="14" name="Shape 87">
                <a:extLst>
                  <a:ext uri="{FF2B5EF4-FFF2-40B4-BE49-F238E27FC236}">
                    <a16:creationId xmlns:a16="http://schemas.microsoft.com/office/drawing/2014/main" id="{F867802B-D597-D6A4-7ABE-3FF76F53B2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3405" y="2628900"/>
                <a:ext cx="1874195" cy="517800"/>
              </a:xfrm>
              <a:prstGeom prst="rect">
                <a:avLst/>
              </a:prstGeom>
              <a:blipFill>
                <a:blip r:embed="rId6"/>
                <a:stretch>
                  <a:fillRect l="-676" b="-6428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Shape 87">
                <a:extLst>
                  <a:ext uri="{FF2B5EF4-FFF2-40B4-BE49-F238E27FC236}">
                    <a16:creationId xmlns:a16="http://schemas.microsoft.com/office/drawing/2014/main" id="{65CE4E4A-E9ED-6217-4869-BF96C791E013}"/>
                  </a:ext>
                </a:extLst>
              </p:cNvPr>
              <p:cNvSpPr txBox="1"/>
              <p:nvPr/>
            </p:nvSpPr>
            <p:spPr>
              <a:xfrm>
                <a:off x="1783405" y="3514117"/>
                <a:ext cx="1874195" cy="51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91425" rIns="91425" bIns="91425" anchor="t" anchorCtr="0">
                <a:no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" sz="22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Segoe UI" charset="0"/>
                              <a:sym typeface="Trebuchet M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200" b="1" i="0" dirty="0" smtClean="0">
                              <a:solidFill>
                                <a:srgbClr val="FF0000"/>
                              </a:solidFill>
                              <a:cs typeface="Segoe UI" charset="0"/>
                              <a:sym typeface="Trebuchet MS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200" b="1" i="0" dirty="0" smtClean="0">
                              <a:solidFill>
                                <a:srgbClr val="FF0000"/>
                              </a:solidFill>
                              <a:cs typeface="Segoe UI" charset="0"/>
                              <a:sym typeface="Trebuchet MS"/>
                            </a:rPr>
                            <m:t>7</m:t>
                          </m:r>
                        </m:den>
                      </m:f>
                      <m:r>
                        <a:rPr lang="en-US" sz="22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Segoe UI" charset="0"/>
                          <a:sym typeface="Trebuchet MS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200" b="1" i="0" dirty="0" smtClean="0">
                          <a:solidFill>
                            <a:srgbClr val="FF0000"/>
                          </a:solidFill>
                          <a:cs typeface="Segoe UI" charset="0"/>
                          <a:sym typeface="Trebuchet MS"/>
                        </a:rPr>
                        <m:t>= 0.1428...</m:t>
                      </m:r>
                    </m:oMath>
                  </m:oMathPara>
                </a14:m>
                <a:endParaRPr lang="en" sz="2200" b="1" dirty="0">
                  <a:solidFill>
                    <a:srgbClr val="FF0000"/>
                  </a:solidFill>
                  <a:ea typeface="Segoe UI" charset="0"/>
                  <a:cs typeface="Segoe UI" charset="0"/>
                  <a:sym typeface="Trebuchet MS"/>
                </a:endParaRPr>
              </a:p>
            </p:txBody>
          </p:sp>
        </mc:Choice>
        <mc:Fallback xmlns="">
          <p:sp>
            <p:nvSpPr>
              <p:cNvPr id="15" name="Shape 87">
                <a:extLst>
                  <a:ext uri="{FF2B5EF4-FFF2-40B4-BE49-F238E27FC236}">
                    <a16:creationId xmlns:a16="http://schemas.microsoft.com/office/drawing/2014/main" id="{65CE4E4A-E9ED-6217-4869-BF96C791E0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3405" y="3514117"/>
                <a:ext cx="1874195" cy="517800"/>
              </a:xfrm>
              <a:prstGeom prst="rect">
                <a:avLst/>
              </a:prstGeom>
              <a:blipFill>
                <a:blip r:embed="rId7"/>
                <a:stretch>
                  <a:fillRect l="-676" b="-5952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629D6DDE-E744-5DB5-649C-5A22409DF949}"/>
              </a:ext>
            </a:extLst>
          </p:cNvPr>
          <p:cNvSpPr txBox="1"/>
          <p:nvPr/>
        </p:nvSpPr>
        <p:spPr>
          <a:xfrm>
            <a:off x="3657601" y="1703962"/>
            <a:ext cx="5279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in base-2, </a:t>
            </a:r>
            <a:r>
              <a:rPr lang="en-US" sz="2200" i="1" dirty="0"/>
              <a:t>only</a:t>
            </a:r>
            <a:r>
              <a:rPr lang="en-US" sz="2200" dirty="0"/>
              <a:t> fractions whose denominators are powers of 2 terminate.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Shape 87">
                <a:extLst>
                  <a:ext uri="{FF2B5EF4-FFF2-40B4-BE49-F238E27FC236}">
                    <a16:creationId xmlns:a16="http://schemas.microsoft.com/office/drawing/2014/main" id="{84226D2D-3E39-6319-1FFC-9AE23C5EB68D}"/>
                  </a:ext>
                </a:extLst>
              </p:cNvPr>
              <p:cNvSpPr txBox="1"/>
              <p:nvPr/>
            </p:nvSpPr>
            <p:spPr>
              <a:xfrm>
                <a:off x="4114800" y="2539198"/>
                <a:ext cx="1874195" cy="51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91425" rIns="91425" bIns="91425" anchor="t" anchorCtr="0">
                <a:no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" sz="2200" b="1" i="1" dirty="0" smtClean="0">
                              <a:latin typeface="Cambria Math" panose="02040503050406030204" pitchFamily="18" charset="0"/>
                              <a:cs typeface="Segoe UI" charset="0"/>
                              <a:sym typeface="Trebuchet MS"/>
                            </a:rPr>
                          </m:ctrlPr>
                        </m:sSubPr>
                        <m:e>
                          <m:f>
                            <m:fPr>
                              <m:ctrlPr>
                                <a:rPr lang="en" sz="2200" b="1" i="1" dirty="0">
                                  <a:latin typeface="Cambria Math" panose="02040503050406030204" pitchFamily="18" charset="0"/>
                                  <a:cs typeface="Segoe UI" charset="0"/>
                                  <a:sym typeface="Trebuchet MS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n-US" sz="2200" b="1" dirty="0">
                                  <a:cs typeface="Segoe UI" charset="0"/>
                                  <a:sym typeface="Trebuchet MS"/>
                                </a:rPr>
                                <m:t>1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n-US" sz="2200" b="1" dirty="0">
                                  <a:cs typeface="Segoe UI" charset="0"/>
                                  <a:sym typeface="Trebuchet MS"/>
                                </a:rPr>
                                <m:t>2</m:t>
                              </m:r>
                            </m:den>
                          </m:f>
                        </m:e>
                        <m:sub>
                          <m:r>
                            <a:rPr lang="en-US" sz="2200" b="1" i="1" dirty="0" smtClean="0">
                              <a:latin typeface="Cambria Math" panose="02040503050406030204" pitchFamily="18" charset="0"/>
                              <a:cs typeface="Segoe UI" charset="0"/>
                              <a:sym typeface="Trebuchet MS"/>
                            </a:rPr>
                            <m:t>𝟏𝟎</m:t>
                          </m:r>
                        </m:sub>
                      </m:sSub>
                      <m:r>
                        <m:rPr>
                          <m:nor/>
                        </m:rPr>
                        <a:rPr lang="en-US" sz="2200" b="1" i="0" dirty="0" smtClean="0">
                          <a:cs typeface="Segoe UI" charset="0"/>
                          <a:sym typeface="Trebuchet MS"/>
                        </a:rPr>
                        <m:t>= </m:t>
                      </m:r>
                      <m:sSub>
                        <m:sSubPr>
                          <m:ctrlPr>
                            <a:rPr lang="en-US" sz="2200" b="1" i="1" dirty="0" smtClean="0">
                              <a:latin typeface="Cambria Math" panose="02040503050406030204" pitchFamily="18" charset="0"/>
                              <a:cs typeface="Segoe UI" charset="0"/>
                              <a:sym typeface="Trebuchet MS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200" b="1" dirty="0">
                              <a:cs typeface="Segoe UI" charset="0"/>
                              <a:sym typeface="Trebuchet MS"/>
                            </a:rPr>
                            <m:t>0.1</m:t>
                          </m:r>
                        </m:e>
                        <m:sub>
                          <m:r>
                            <a:rPr lang="en-US" sz="2200" b="1" i="1" dirty="0" smtClean="0">
                              <a:latin typeface="Cambria Math" panose="02040503050406030204" pitchFamily="18" charset="0"/>
                              <a:cs typeface="Segoe UI" charset="0"/>
                              <a:sym typeface="Trebuchet MS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" sz="2200" b="1" dirty="0">
                  <a:ea typeface="Segoe UI" charset="0"/>
                  <a:cs typeface="Segoe UI" charset="0"/>
                  <a:sym typeface="Trebuchet MS"/>
                </a:endParaRPr>
              </a:p>
            </p:txBody>
          </p:sp>
        </mc:Choice>
        <mc:Fallback xmlns="">
          <p:sp>
            <p:nvSpPr>
              <p:cNvPr id="17" name="Shape 87">
                <a:extLst>
                  <a:ext uri="{FF2B5EF4-FFF2-40B4-BE49-F238E27FC236}">
                    <a16:creationId xmlns:a16="http://schemas.microsoft.com/office/drawing/2014/main" id="{84226D2D-3E39-6319-1FFC-9AE23C5EB6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539198"/>
                <a:ext cx="1874195" cy="517800"/>
              </a:xfrm>
              <a:prstGeom prst="rect">
                <a:avLst/>
              </a:prstGeom>
              <a:blipFill>
                <a:blip r:embed="rId8"/>
                <a:stretch>
                  <a:fillRect l="-676" b="-6341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Shape 87">
                <a:extLst>
                  <a:ext uri="{FF2B5EF4-FFF2-40B4-BE49-F238E27FC236}">
                    <a16:creationId xmlns:a16="http://schemas.microsoft.com/office/drawing/2014/main" id="{0E29C3CC-62A4-7F8C-2517-CB68EF148FAA}"/>
                  </a:ext>
                </a:extLst>
              </p:cNvPr>
              <p:cNvSpPr txBox="1"/>
              <p:nvPr/>
            </p:nvSpPr>
            <p:spPr>
              <a:xfrm>
                <a:off x="4114800" y="3473053"/>
                <a:ext cx="1874195" cy="51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91425" rIns="91425" bIns="91425" anchor="t" anchorCtr="0">
                <a:no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" sz="2200" b="1" i="1" dirty="0" smtClean="0">
                              <a:latin typeface="Cambria Math" panose="02040503050406030204" pitchFamily="18" charset="0"/>
                              <a:cs typeface="Segoe UI" charset="0"/>
                              <a:sym typeface="Trebuchet MS"/>
                            </a:rPr>
                          </m:ctrlPr>
                        </m:sSubPr>
                        <m:e>
                          <m:f>
                            <m:fPr>
                              <m:ctrlPr>
                                <a:rPr lang="en" sz="2200" b="1" i="1" dirty="0">
                                  <a:latin typeface="Cambria Math" panose="02040503050406030204" pitchFamily="18" charset="0"/>
                                  <a:cs typeface="Segoe UI" charset="0"/>
                                  <a:sym typeface="Trebuchet MS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n-US" sz="2200" b="1" dirty="0">
                                  <a:cs typeface="Segoe UI" charset="0"/>
                                  <a:sym typeface="Trebuchet MS"/>
                                </a:rPr>
                                <m:t>1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n-US" sz="2200" b="1" i="0" dirty="0" smtClean="0">
                                  <a:cs typeface="Segoe UI" charset="0"/>
                                  <a:sym typeface="Trebuchet MS"/>
                                </a:rPr>
                                <m:t>4</m:t>
                              </m:r>
                            </m:den>
                          </m:f>
                        </m:e>
                        <m:sub>
                          <m:r>
                            <a:rPr lang="en-US" sz="2200" b="1" i="1" dirty="0" smtClean="0">
                              <a:latin typeface="Cambria Math" panose="02040503050406030204" pitchFamily="18" charset="0"/>
                              <a:cs typeface="Segoe UI" charset="0"/>
                              <a:sym typeface="Trebuchet MS"/>
                            </a:rPr>
                            <m:t>𝟏𝟎</m:t>
                          </m:r>
                        </m:sub>
                      </m:sSub>
                      <m:r>
                        <m:rPr>
                          <m:nor/>
                        </m:rPr>
                        <a:rPr lang="en-US" sz="2200" b="1" i="0" dirty="0" smtClean="0">
                          <a:cs typeface="Segoe UI" charset="0"/>
                          <a:sym typeface="Trebuchet MS"/>
                        </a:rPr>
                        <m:t>= </m:t>
                      </m:r>
                      <m:sSub>
                        <m:sSubPr>
                          <m:ctrlPr>
                            <a:rPr lang="en-US" sz="2200" b="1" i="1" dirty="0" smtClean="0">
                              <a:latin typeface="Cambria Math" panose="02040503050406030204" pitchFamily="18" charset="0"/>
                              <a:cs typeface="Segoe UI" charset="0"/>
                              <a:sym typeface="Trebuchet MS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200" b="1" dirty="0">
                              <a:cs typeface="Segoe UI" charset="0"/>
                              <a:sym typeface="Trebuchet MS"/>
                            </a:rPr>
                            <m:t>0.</m:t>
                          </m:r>
                          <m:r>
                            <m:rPr>
                              <m:nor/>
                            </m:rPr>
                            <a:rPr lang="en-US" sz="2200" b="1" i="0" dirty="0" smtClean="0">
                              <a:cs typeface="Segoe UI" charset="0"/>
                              <a:sym typeface="Trebuchet MS"/>
                            </a:rPr>
                            <m:t>0</m:t>
                          </m:r>
                          <m:r>
                            <m:rPr>
                              <m:nor/>
                            </m:rPr>
                            <a:rPr lang="en-US" sz="2200" b="1" dirty="0">
                              <a:cs typeface="Segoe UI" charset="0"/>
                              <a:sym typeface="Trebuchet MS"/>
                            </a:rPr>
                            <m:t>1</m:t>
                          </m:r>
                        </m:e>
                        <m:sub>
                          <m:r>
                            <a:rPr lang="en-US" sz="2200" b="1" i="1" dirty="0" smtClean="0">
                              <a:latin typeface="Cambria Math" panose="02040503050406030204" pitchFamily="18" charset="0"/>
                              <a:cs typeface="Segoe UI" charset="0"/>
                              <a:sym typeface="Trebuchet MS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" sz="2200" b="1" dirty="0">
                  <a:ea typeface="Segoe UI" charset="0"/>
                  <a:cs typeface="Segoe UI" charset="0"/>
                  <a:sym typeface="Trebuchet MS"/>
                </a:endParaRPr>
              </a:p>
            </p:txBody>
          </p:sp>
        </mc:Choice>
        <mc:Fallback xmlns="">
          <p:sp>
            <p:nvSpPr>
              <p:cNvPr id="19" name="Shape 87">
                <a:extLst>
                  <a:ext uri="{FF2B5EF4-FFF2-40B4-BE49-F238E27FC236}">
                    <a16:creationId xmlns:a16="http://schemas.microsoft.com/office/drawing/2014/main" id="{0E29C3CC-62A4-7F8C-2517-CB68EF148F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473053"/>
                <a:ext cx="1874195" cy="517800"/>
              </a:xfrm>
              <a:prstGeom prst="rect">
                <a:avLst/>
              </a:prstGeom>
              <a:blipFill>
                <a:blip r:embed="rId9"/>
                <a:stretch>
                  <a:fillRect l="-676" b="-6190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Shape 87">
                <a:extLst>
                  <a:ext uri="{FF2B5EF4-FFF2-40B4-BE49-F238E27FC236}">
                    <a16:creationId xmlns:a16="http://schemas.microsoft.com/office/drawing/2014/main" id="{67F77FA6-A356-3BE6-FC2A-6BC2EEC4D0B1}"/>
                  </a:ext>
                </a:extLst>
              </p:cNvPr>
              <p:cNvSpPr txBox="1"/>
              <p:nvPr/>
            </p:nvSpPr>
            <p:spPr>
              <a:xfrm>
                <a:off x="5673657" y="3006126"/>
                <a:ext cx="3373876" cy="51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91425" rIns="91425" bIns="91425" anchor="t" anchorCtr="0">
                <a:no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" sz="22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Segoe UI" charset="0"/>
                              <a:sym typeface="Trebuchet MS"/>
                            </a:rPr>
                          </m:ctrlPr>
                        </m:sSubPr>
                        <m:e>
                          <m:f>
                            <m:fPr>
                              <m:ctrlPr>
                                <a:rPr lang="en" sz="2200" b="1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Segoe UI" charset="0"/>
                                  <a:sym typeface="Trebuchet MS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n-US" sz="2200" b="1" dirty="0">
                                  <a:solidFill>
                                    <a:srgbClr val="FF0000"/>
                                  </a:solidFill>
                                  <a:cs typeface="Segoe UI" charset="0"/>
                                  <a:sym typeface="Trebuchet MS"/>
                                </a:rPr>
                                <m:t>1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n-US" sz="2200" b="1" i="0" dirty="0" smtClean="0">
                                  <a:solidFill>
                                    <a:srgbClr val="FF0000"/>
                                  </a:solidFill>
                                  <a:cs typeface="Segoe UI" charset="0"/>
                                  <a:sym typeface="Trebuchet MS"/>
                                </a:rPr>
                                <m:t>10</m:t>
                              </m:r>
                            </m:den>
                          </m:f>
                        </m:e>
                        <m:sub>
                          <m:r>
                            <a:rPr lang="en-US" sz="22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Segoe UI" charset="0"/>
                              <a:sym typeface="Trebuchet MS"/>
                            </a:rPr>
                            <m:t>𝟏𝟎</m:t>
                          </m:r>
                        </m:sub>
                      </m:sSub>
                      <m:r>
                        <m:rPr>
                          <m:nor/>
                        </m:rPr>
                        <a:rPr lang="en-US" sz="2200" b="1" i="0" dirty="0" smtClean="0">
                          <a:solidFill>
                            <a:srgbClr val="FF0000"/>
                          </a:solidFill>
                          <a:cs typeface="Segoe UI" charset="0"/>
                          <a:sym typeface="Trebuchet MS"/>
                        </a:rPr>
                        <m:t>= </m:t>
                      </m:r>
                      <m:sSub>
                        <m:sSubPr>
                          <m:ctrlPr>
                            <a:rPr lang="en-US" sz="22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Segoe UI" charset="0"/>
                              <a:sym typeface="Trebuchet MS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200" b="1" dirty="0">
                              <a:solidFill>
                                <a:srgbClr val="FF0000"/>
                              </a:solidFill>
                              <a:cs typeface="Segoe UI" charset="0"/>
                              <a:sym typeface="Trebuchet MS"/>
                            </a:rPr>
                            <m:t>0.</m:t>
                          </m:r>
                          <m:r>
                            <m:rPr>
                              <m:nor/>
                            </m:rPr>
                            <a:rPr lang="en-US" sz="2200" b="1" i="0" dirty="0" smtClean="0">
                              <a:solidFill>
                                <a:srgbClr val="FF0000"/>
                              </a:solidFill>
                              <a:cs typeface="Segoe UI" charset="0"/>
                              <a:sym typeface="Trebuchet MS"/>
                            </a:rPr>
                            <m:t>000</m:t>
                          </m:r>
                          <m:r>
                            <m:rPr>
                              <m:nor/>
                            </m:rPr>
                            <a:rPr lang="en-US" sz="2200" b="1" dirty="0">
                              <a:solidFill>
                                <a:srgbClr val="FF0000"/>
                              </a:solidFill>
                              <a:cs typeface="Segoe UI" charset="0"/>
                              <a:sym typeface="Trebuchet MS"/>
                            </a:rPr>
                            <m:t>1</m:t>
                          </m:r>
                          <m:r>
                            <m:rPr>
                              <m:nor/>
                            </m:rPr>
                            <a:rPr lang="en-US" sz="2200" b="1" i="0" dirty="0" smtClean="0">
                              <a:solidFill>
                                <a:srgbClr val="FF0000"/>
                              </a:solidFill>
                              <a:cs typeface="Segoe UI" charset="0"/>
                              <a:sym typeface="Trebuchet MS"/>
                            </a:rPr>
                            <m:t>10011</m:t>
                          </m:r>
                          <m:r>
                            <a:rPr lang="en-US" sz="22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Segoe UI" charset="0"/>
                              <a:sym typeface="Trebuchet MS"/>
                            </a:rPr>
                            <m:t>...</m:t>
                          </m:r>
                        </m:e>
                        <m:sub>
                          <m:r>
                            <a:rPr lang="en-US" sz="22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Segoe UI" charset="0"/>
                              <a:sym typeface="Trebuchet MS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" sz="2200" b="1" dirty="0">
                  <a:solidFill>
                    <a:srgbClr val="FF0000"/>
                  </a:solidFill>
                  <a:ea typeface="Segoe UI" charset="0"/>
                  <a:cs typeface="Segoe UI" charset="0"/>
                  <a:sym typeface="Trebuchet MS"/>
                </a:endParaRPr>
              </a:p>
            </p:txBody>
          </p:sp>
        </mc:Choice>
        <mc:Fallback xmlns="">
          <p:sp>
            <p:nvSpPr>
              <p:cNvPr id="20" name="Shape 87">
                <a:extLst>
                  <a:ext uri="{FF2B5EF4-FFF2-40B4-BE49-F238E27FC236}">
                    <a16:creationId xmlns:a16="http://schemas.microsoft.com/office/drawing/2014/main" id="{67F77FA6-A356-3BE6-FC2A-6BC2EEC4D0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3657" y="3006126"/>
                <a:ext cx="3373876" cy="517800"/>
              </a:xfrm>
              <a:prstGeom prst="rect">
                <a:avLst/>
              </a:prstGeom>
              <a:blipFill>
                <a:blip r:embed="rId10"/>
                <a:stretch>
                  <a:fillRect l="-375" b="-6190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57576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4" grpId="0"/>
      <p:bldP spid="15" grpId="0"/>
      <p:bldP spid="16" grpId="0"/>
      <p:bldP spid="17" grpId="0"/>
      <p:bldP spid="1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F96A2-4B57-4017-2C4C-B468A160B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Imperfect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3D9F97-7815-7650-0489-E8C1A078C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495302"/>
            <a:ext cx="8991600" cy="495300"/>
          </a:xfrm>
        </p:spPr>
        <p:txBody>
          <a:bodyPr/>
          <a:lstStyle/>
          <a:p>
            <a:r>
              <a:rPr lang="en-US" dirty="0"/>
              <a:t>we work with infinitely repeating decimals in math just fine, right?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C13A16-787A-1B38-744F-6C2796EEF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244A23-FCD9-42A4-4813-56E54C11D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Shape 87">
                <a:extLst>
                  <a:ext uri="{FF2B5EF4-FFF2-40B4-BE49-F238E27FC236}">
                    <a16:creationId xmlns:a16="http://schemas.microsoft.com/office/drawing/2014/main" id="{B556AD01-0785-B934-C55B-13A15B8C8C8E}"/>
                  </a:ext>
                </a:extLst>
              </p:cNvPr>
              <p:cNvSpPr txBox="1"/>
              <p:nvPr/>
            </p:nvSpPr>
            <p:spPr>
              <a:xfrm>
                <a:off x="838200" y="990602"/>
                <a:ext cx="2133600" cy="51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91425" rIns="91425" bIns="91425" anchor="t" anchorCtr="0">
                <a:no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" sz="2200" b="1" i="1" dirty="0" smtClean="0">
                              <a:latin typeface="Cambria Math" panose="02040503050406030204" pitchFamily="18" charset="0"/>
                              <a:cs typeface="Segoe UI" charset="0"/>
                              <a:sym typeface="Trebuchet M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200" b="1" i="0" dirty="0" smtClean="0">
                              <a:cs typeface="Segoe UI" charset="0"/>
                              <a:sym typeface="Trebuchet MS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200" b="1" i="0" dirty="0" smtClean="0">
                              <a:cs typeface="Segoe UI" charset="0"/>
                              <a:sym typeface="Trebuchet MS"/>
                            </a:rPr>
                            <m:t>3</m:t>
                          </m:r>
                        </m:den>
                      </m:f>
                      <m:r>
                        <a:rPr lang="en-US" sz="2200" b="1" i="1" dirty="0" smtClean="0">
                          <a:latin typeface="Cambria Math" panose="02040503050406030204" pitchFamily="18" charset="0"/>
                          <a:cs typeface="Segoe UI" charset="0"/>
                          <a:sym typeface="Trebuchet MS"/>
                        </a:rPr>
                        <m:t> + </m:t>
                      </m:r>
                      <m:f>
                        <m:fPr>
                          <m:ctrlPr>
                            <a:rPr lang="en" sz="2200" b="1" i="1" dirty="0">
                              <a:latin typeface="Cambria Math" panose="02040503050406030204" pitchFamily="18" charset="0"/>
                              <a:cs typeface="Segoe UI" charset="0"/>
                              <a:sym typeface="Trebuchet M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200" b="1" dirty="0">
                              <a:cs typeface="Segoe UI" charset="0"/>
                              <a:sym typeface="Trebuchet MS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200" b="1" dirty="0">
                              <a:cs typeface="Segoe UI" charset="0"/>
                              <a:sym typeface="Trebuchet MS"/>
                            </a:rPr>
                            <m:t>3</m:t>
                          </m:r>
                        </m:den>
                      </m:f>
                      <m:r>
                        <a:rPr lang="en-US" sz="2200" b="1" i="1" dirty="0" smtClean="0">
                          <a:latin typeface="Cambria Math" panose="02040503050406030204" pitchFamily="18" charset="0"/>
                          <a:cs typeface="Segoe UI" charset="0"/>
                          <a:sym typeface="Trebuchet MS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200" b="1" i="0" dirty="0" smtClean="0">
                          <a:latin typeface="Cambria Math" panose="02040503050406030204" pitchFamily="18" charset="0"/>
                          <a:cs typeface="Segoe UI" charset="0"/>
                          <a:sym typeface="Trebuchet MS"/>
                        </a:rPr>
                        <m:t>+ </m:t>
                      </m:r>
                      <m:f>
                        <m:fPr>
                          <m:ctrlPr>
                            <a:rPr lang="en" sz="2200" b="1" i="1" dirty="0">
                              <a:latin typeface="Cambria Math" panose="02040503050406030204" pitchFamily="18" charset="0"/>
                              <a:cs typeface="Segoe UI" charset="0"/>
                              <a:sym typeface="Trebuchet M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200" b="1" dirty="0">
                              <a:cs typeface="Segoe UI" charset="0"/>
                              <a:sym typeface="Trebuchet MS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200" b="1" dirty="0">
                              <a:cs typeface="Segoe UI" charset="0"/>
                              <a:sym typeface="Trebuchet MS"/>
                            </a:rPr>
                            <m:t>3</m:t>
                          </m:r>
                        </m:den>
                      </m:f>
                      <m:r>
                        <m:rPr>
                          <m:nor/>
                        </m:rPr>
                        <a:rPr lang="en-US" sz="2200" b="1" i="0" dirty="0" smtClean="0">
                          <a:latin typeface="Cambria Math" panose="02040503050406030204" pitchFamily="18" charset="0"/>
                          <a:cs typeface="Segoe UI" charset="0"/>
                          <a:sym typeface="Trebuchet MS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200" b="1" i="0" dirty="0" smtClean="0">
                          <a:cs typeface="Segoe UI" charset="0"/>
                          <a:sym typeface="Trebuchet MS"/>
                        </a:rPr>
                        <m:t>= 1</m:t>
                      </m:r>
                    </m:oMath>
                  </m:oMathPara>
                </a14:m>
                <a:endParaRPr lang="en" sz="2200" b="1" dirty="0">
                  <a:ea typeface="Segoe UI" charset="0"/>
                  <a:cs typeface="Segoe UI" charset="0"/>
                  <a:sym typeface="Trebuchet MS"/>
                </a:endParaRPr>
              </a:p>
            </p:txBody>
          </p:sp>
        </mc:Choice>
        <mc:Fallback xmlns="">
          <p:sp>
            <p:nvSpPr>
              <p:cNvPr id="6" name="Shape 87">
                <a:extLst>
                  <a:ext uri="{FF2B5EF4-FFF2-40B4-BE49-F238E27FC236}">
                    <a16:creationId xmlns:a16="http://schemas.microsoft.com/office/drawing/2014/main" id="{B556AD01-0785-B934-C55B-13A15B8C8C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990602"/>
                <a:ext cx="2133600" cy="517800"/>
              </a:xfrm>
              <a:prstGeom prst="rect">
                <a:avLst/>
              </a:prstGeom>
              <a:blipFill>
                <a:blip r:embed="rId2"/>
                <a:stretch>
                  <a:fillRect l="-1183" b="-6341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Shape 87">
                <a:extLst>
                  <a:ext uri="{FF2B5EF4-FFF2-40B4-BE49-F238E27FC236}">
                    <a16:creationId xmlns:a16="http://schemas.microsoft.com/office/drawing/2014/main" id="{80A73DB9-23FE-97F8-93F7-183CE578FA85}"/>
                  </a:ext>
                </a:extLst>
              </p:cNvPr>
              <p:cNvSpPr txBox="1"/>
              <p:nvPr/>
            </p:nvSpPr>
            <p:spPr>
              <a:xfrm>
                <a:off x="417479" y="1858919"/>
                <a:ext cx="2554321" cy="51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91425" rIns="91425" bIns="91425" anchor="t" anchorCtr="0">
                <a:no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200" b="1" i="0" dirty="0" smtClean="0">
                          <a:cs typeface="Segoe UI" charset="0"/>
                          <a:sym typeface="Trebuchet MS"/>
                        </a:rPr>
                        <m:t>0.</m:t>
                      </m:r>
                      <m:acc>
                        <m:accPr>
                          <m:chr m:val="̅"/>
                          <m:ctrlPr>
                            <a:rPr lang="en-US" sz="2200" b="1" i="1" dirty="0" smtClean="0">
                              <a:latin typeface="Cambria Math" panose="02040503050406030204" pitchFamily="18" charset="0"/>
                              <a:cs typeface="Segoe UI" charset="0"/>
                              <a:sym typeface="Trebuchet MS"/>
                            </a:rPr>
                          </m:ctrlPr>
                        </m:accPr>
                        <m:e>
                          <m:r>
                            <m:rPr>
                              <m:nor/>
                            </m:rPr>
                            <a:rPr lang="en-US" sz="2200" b="1" dirty="0">
                              <a:cs typeface="Segoe UI" charset="0"/>
                              <a:sym typeface="Trebuchet MS"/>
                            </a:rPr>
                            <m:t>3</m:t>
                          </m:r>
                        </m:e>
                      </m:acc>
                      <m:r>
                        <a:rPr lang="en-US" sz="2200" b="1" i="1" dirty="0" smtClean="0">
                          <a:latin typeface="Cambria Math" panose="02040503050406030204" pitchFamily="18" charset="0"/>
                          <a:cs typeface="Segoe UI" charset="0"/>
                          <a:sym typeface="Trebuchet MS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200" b="1" dirty="0">
                          <a:cs typeface="Segoe UI" charset="0"/>
                          <a:sym typeface="Trebuchet MS"/>
                        </a:rPr>
                        <m:t>+</m:t>
                      </m:r>
                      <m:r>
                        <m:rPr>
                          <m:nor/>
                        </m:rPr>
                        <a:rPr lang="en-US" sz="2200" b="1" i="0" dirty="0" smtClean="0">
                          <a:cs typeface="Segoe UI" charset="0"/>
                          <a:sym typeface="Trebuchet MS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200" b="1" dirty="0">
                          <a:cs typeface="Segoe UI" charset="0"/>
                          <a:sym typeface="Trebuchet MS"/>
                        </a:rPr>
                        <m:t>0.</m:t>
                      </m:r>
                      <m:acc>
                        <m:accPr>
                          <m:chr m:val="̅"/>
                          <m:ctrlPr>
                            <a:rPr lang="en-US" sz="2200" b="1" i="1" dirty="0">
                              <a:latin typeface="Cambria Math" panose="02040503050406030204" pitchFamily="18" charset="0"/>
                              <a:cs typeface="Segoe UI" charset="0"/>
                              <a:sym typeface="Trebuchet MS"/>
                            </a:rPr>
                          </m:ctrlPr>
                        </m:accPr>
                        <m:e>
                          <m:r>
                            <m:rPr>
                              <m:nor/>
                            </m:rPr>
                            <a:rPr lang="en-US" sz="2200" b="1" dirty="0">
                              <a:cs typeface="Segoe UI" charset="0"/>
                              <a:sym typeface="Trebuchet MS"/>
                            </a:rPr>
                            <m:t>3</m:t>
                          </m:r>
                        </m:e>
                      </m:acc>
                      <m:r>
                        <a:rPr lang="en-US" sz="2200" b="1" i="1" dirty="0" smtClean="0">
                          <a:latin typeface="Cambria Math" panose="02040503050406030204" pitchFamily="18" charset="0"/>
                          <a:cs typeface="Segoe UI" charset="0"/>
                          <a:sym typeface="Trebuchet MS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200" b="1" dirty="0">
                          <a:cs typeface="Segoe UI" charset="0"/>
                          <a:sym typeface="Trebuchet MS"/>
                        </a:rPr>
                        <m:t>+</m:t>
                      </m:r>
                      <m:r>
                        <m:rPr>
                          <m:nor/>
                        </m:rPr>
                        <a:rPr lang="en-US" sz="2200" b="1" i="0" dirty="0" smtClean="0">
                          <a:cs typeface="Segoe UI" charset="0"/>
                          <a:sym typeface="Trebuchet MS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200" b="1" dirty="0">
                          <a:cs typeface="Segoe UI" charset="0"/>
                          <a:sym typeface="Trebuchet MS"/>
                        </a:rPr>
                        <m:t>0.</m:t>
                      </m:r>
                      <m:acc>
                        <m:accPr>
                          <m:chr m:val="̅"/>
                          <m:ctrlPr>
                            <a:rPr lang="en-US" sz="2200" b="1" i="1" dirty="0">
                              <a:latin typeface="Cambria Math" panose="02040503050406030204" pitchFamily="18" charset="0"/>
                              <a:cs typeface="Segoe UI" charset="0"/>
                              <a:sym typeface="Trebuchet MS"/>
                            </a:rPr>
                          </m:ctrlPr>
                        </m:accPr>
                        <m:e>
                          <m:r>
                            <m:rPr>
                              <m:nor/>
                            </m:rPr>
                            <a:rPr lang="en-US" sz="2200" b="1" dirty="0">
                              <a:cs typeface="Segoe UI" charset="0"/>
                              <a:sym typeface="Trebuchet MS"/>
                            </a:rPr>
                            <m:t>3</m:t>
                          </m:r>
                        </m:e>
                      </m:acc>
                      <m:r>
                        <a:rPr lang="en-US" sz="2200" b="1" i="1" dirty="0" smtClean="0">
                          <a:latin typeface="Cambria Math" panose="02040503050406030204" pitchFamily="18" charset="0"/>
                          <a:cs typeface="Segoe UI" charset="0"/>
                          <a:sym typeface="Trebuchet MS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200" b="1" i="0" dirty="0" smtClean="0">
                          <a:cs typeface="Segoe UI" charset="0"/>
                          <a:sym typeface="Trebuchet MS"/>
                        </a:rPr>
                        <m:t>= 1</m:t>
                      </m:r>
                    </m:oMath>
                  </m:oMathPara>
                </a14:m>
                <a:endParaRPr lang="en" sz="2200" b="1" dirty="0">
                  <a:ea typeface="Segoe UI" charset="0"/>
                  <a:cs typeface="Segoe UI" charset="0"/>
                  <a:sym typeface="Trebuchet MS"/>
                </a:endParaRPr>
              </a:p>
            </p:txBody>
          </p:sp>
        </mc:Choice>
        <mc:Fallback xmlns="">
          <p:sp>
            <p:nvSpPr>
              <p:cNvPr id="7" name="Shape 87">
                <a:extLst>
                  <a:ext uri="{FF2B5EF4-FFF2-40B4-BE49-F238E27FC236}">
                    <a16:creationId xmlns:a16="http://schemas.microsoft.com/office/drawing/2014/main" id="{80A73DB9-23FE-97F8-93F7-183CE578FA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479" y="1858919"/>
                <a:ext cx="2554321" cy="517800"/>
              </a:xfrm>
              <a:prstGeom prst="rect">
                <a:avLst/>
              </a:prstGeom>
              <a:blipFill>
                <a:blip r:embed="rId3"/>
                <a:stretch>
                  <a:fillRect l="-493" t="-2381" b="-1190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C9300168-7550-1DCD-91A9-81E96DD85B6D}"/>
              </a:ext>
            </a:extLst>
          </p:cNvPr>
          <p:cNvSpPr txBox="1"/>
          <p:nvPr/>
        </p:nvSpPr>
        <p:spPr>
          <a:xfrm>
            <a:off x="3079363" y="1104900"/>
            <a:ext cx="57673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but this is just a </a:t>
            </a:r>
            <a:r>
              <a:rPr lang="en-US" sz="2200" i="1" dirty="0"/>
              <a:t>notational</a:t>
            </a:r>
            <a:r>
              <a:rPr lang="en-US" sz="2200" dirty="0"/>
              <a:t> thing. we “know” that these decimals “go on forever” even if we don’t </a:t>
            </a:r>
            <a:r>
              <a:rPr lang="en-US" sz="2200" i="1" dirty="0"/>
              <a:t>write</a:t>
            </a:r>
            <a:r>
              <a:rPr lang="en-US" sz="2200" dirty="0"/>
              <a:t> infinite digits.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2EBE2D-1DF7-4A4B-9DBD-62F61A8EB284}"/>
              </a:ext>
            </a:extLst>
          </p:cNvPr>
          <p:cNvSpPr txBox="1"/>
          <p:nvPr/>
        </p:nvSpPr>
        <p:spPr>
          <a:xfrm>
            <a:off x="25940" y="2614913"/>
            <a:ext cx="385483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what if we were </a:t>
            </a:r>
            <a:r>
              <a:rPr lang="en-US" sz="2200" i="1" dirty="0"/>
              <a:t>forced</a:t>
            </a:r>
            <a:r>
              <a:rPr lang="en-US" sz="2200" dirty="0"/>
              <a:t> to represent these as </a:t>
            </a:r>
            <a:r>
              <a:rPr lang="en-US" sz="2200" b="1" dirty="0">
                <a:solidFill>
                  <a:srgbClr val="FF0000"/>
                </a:solidFill>
              </a:rPr>
              <a:t>finite</a:t>
            </a:r>
            <a:r>
              <a:rPr lang="en-US" sz="2200" b="1" dirty="0"/>
              <a:t> sequences of digits?</a:t>
            </a:r>
            <a:endParaRPr lang="en-US" sz="2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Shape 87">
                <a:extLst>
                  <a:ext uri="{FF2B5EF4-FFF2-40B4-BE49-F238E27FC236}">
                    <a16:creationId xmlns:a16="http://schemas.microsoft.com/office/drawing/2014/main" id="{DD5812C9-16E2-E7DA-24A1-A1227E4CCBD4}"/>
                  </a:ext>
                </a:extLst>
              </p:cNvPr>
              <p:cNvSpPr txBox="1"/>
              <p:nvPr/>
            </p:nvSpPr>
            <p:spPr>
              <a:xfrm>
                <a:off x="3874292" y="2592415"/>
                <a:ext cx="4820306" cy="51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91425" rIns="91425" bIns="91425" anchor="t" anchorCtr="0">
                <a:no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200" b="1" i="0" dirty="0" smtClean="0">
                          <a:cs typeface="Segoe UI" charset="0"/>
                          <a:sym typeface="Trebuchet MS"/>
                        </a:rPr>
                        <m:t>0.333 + </m:t>
                      </m:r>
                      <m:r>
                        <m:rPr>
                          <m:nor/>
                        </m:rPr>
                        <a:rPr lang="en-US" sz="2200" b="1" i="0" dirty="0">
                          <a:cs typeface="Segoe UI" charset="0"/>
                          <a:sym typeface="Trebuchet MS"/>
                        </a:rPr>
                        <m:t>0.333</m:t>
                      </m:r>
                      <m:r>
                        <m:rPr>
                          <m:nor/>
                        </m:rPr>
                        <a:rPr lang="en-US" sz="2200" b="1" i="0" dirty="0" smtClean="0">
                          <a:cs typeface="Segoe UI" charset="0"/>
                          <a:sym typeface="Trebuchet MS"/>
                        </a:rPr>
                        <m:t> + </m:t>
                      </m:r>
                      <m:r>
                        <m:rPr>
                          <m:nor/>
                        </m:rPr>
                        <a:rPr lang="en-US" sz="2200" b="1" i="0" dirty="0">
                          <a:cs typeface="Segoe UI" charset="0"/>
                          <a:sym typeface="Trebuchet MS"/>
                        </a:rPr>
                        <m:t>0.333</m:t>
                      </m:r>
                      <m:r>
                        <m:rPr>
                          <m:nor/>
                        </m:rPr>
                        <a:rPr lang="en-US" sz="2200" b="1" i="0" dirty="0" smtClean="0">
                          <a:cs typeface="Segoe UI" charset="0"/>
                          <a:sym typeface="Trebuchet MS"/>
                        </a:rPr>
                        <m:t> = </m:t>
                      </m:r>
                      <m:r>
                        <m:rPr>
                          <m:nor/>
                        </m:rPr>
                        <a:rPr lang="en-US" sz="2200" b="1" i="0" dirty="0" smtClean="0">
                          <a:solidFill>
                            <a:srgbClr val="FF0000"/>
                          </a:solidFill>
                          <a:cs typeface="Segoe UI" charset="0"/>
                          <a:sym typeface="Trebuchet MS"/>
                        </a:rPr>
                        <m:t>0.999 </m:t>
                      </m:r>
                      <m:r>
                        <m:rPr>
                          <m:nor/>
                        </m:rPr>
                        <a:rPr lang="en-US" sz="2200" b="1" i="0" dirty="0" smtClean="0">
                          <a:solidFill>
                            <a:srgbClr val="FF0000"/>
                          </a:solidFill>
                          <a:ea typeface="Cambria Math" panose="02040503050406030204" pitchFamily="18" charset="0"/>
                          <a:cs typeface="Segoe UI" charset="0"/>
                          <a:sym typeface="Trebuchet MS"/>
                        </a:rPr>
                        <m:t>≠ 1</m:t>
                      </m:r>
                    </m:oMath>
                  </m:oMathPara>
                </a14:m>
                <a:endParaRPr lang="en" sz="2200" b="1" dirty="0">
                  <a:ea typeface="Segoe UI" charset="0"/>
                  <a:cs typeface="Segoe UI" charset="0"/>
                  <a:sym typeface="Trebuchet MS"/>
                </a:endParaRPr>
              </a:p>
            </p:txBody>
          </p:sp>
        </mc:Choice>
        <mc:Fallback xmlns="">
          <p:sp>
            <p:nvSpPr>
              <p:cNvPr id="10" name="Shape 87">
                <a:extLst>
                  <a:ext uri="{FF2B5EF4-FFF2-40B4-BE49-F238E27FC236}">
                    <a16:creationId xmlns:a16="http://schemas.microsoft.com/office/drawing/2014/main" id="{DD5812C9-16E2-E7DA-24A1-A1227E4CCB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4292" y="2592415"/>
                <a:ext cx="4820306" cy="517800"/>
              </a:xfrm>
              <a:prstGeom prst="rect">
                <a:avLst/>
              </a:prstGeom>
              <a:blipFill>
                <a:blip r:embed="rId4"/>
                <a:stretch>
                  <a:fillRect l="-526" t="-2439" b="-1219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Shape 87">
                <a:extLst>
                  <a:ext uri="{FF2B5EF4-FFF2-40B4-BE49-F238E27FC236}">
                    <a16:creationId xmlns:a16="http://schemas.microsoft.com/office/drawing/2014/main" id="{671722F9-5AED-D0F3-CD30-B191A2F78172}"/>
                  </a:ext>
                </a:extLst>
              </p:cNvPr>
              <p:cNvSpPr txBox="1"/>
              <p:nvPr/>
            </p:nvSpPr>
            <p:spPr>
              <a:xfrm>
                <a:off x="3880777" y="3070749"/>
                <a:ext cx="4820306" cy="51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91425" rIns="91425" bIns="91425" anchor="t" anchorCtr="0">
                <a:no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200" b="1" i="0" dirty="0" smtClean="0">
                          <a:cs typeface="Segoe UI" charset="0"/>
                          <a:sym typeface="Trebuchet MS"/>
                        </a:rPr>
                        <m:t>0.667 + </m:t>
                      </m:r>
                      <m:r>
                        <m:rPr>
                          <m:nor/>
                        </m:rPr>
                        <a:rPr lang="en-US" sz="2200" b="1" i="0" dirty="0">
                          <a:cs typeface="Segoe UI" charset="0"/>
                          <a:sym typeface="Trebuchet MS"/>
                        </a:rPr>
                        <m:t>0.</m:t>
                      </m:r>
                      <m:r>
                        <m:rPr>
                          <m:nor/>
                        </m:rPr>
                        <a:rPr lang="en-US" sz="2200" b="1" i="0" dirty="0" smtClean="0">
                          <a:cs typeface="Segoe UI" charset="0"/>
                          <a:sym typeface="Trebuchet MS"/>
                        </a:rPr>
                        <m:t>667 + </m:t>
                      </m:r>
                      <m:r>
                        <m:rPr>
                          <m:nor/>
                        </m:rPr>
                        <a:rPr lang="en-US" sz="2200" b="1" i="0" dirty="0">
                          <a:cs typeface="Segoe UI" charset="0"/>
                          <a:sym typeface="Trebuchet MS"/>
                        </a:rPr>
                        <m:t>0.</m:t>
                      </m:r>
                      <m:r>
                        <m:rPr>
                          <m:nor/>
                        </m:rPr>
                        <a:rPr lang="en-US" sz="2200" b="1" i="0" dirty="0" smtClean="0">
                          <a:cs typeface="Segoe UI" charset="0"/>
                          <a:sym typeface="Trebuchet MS"/>
                        </a:rPr>
                        <m:t>667 = </m:t>
                      </m:r>
                      <m:r>
                        <m:rPr>
                          <m:nor/>
                        </m:rPr>
                        <a:rPr lang="en-US" sz="2200" b="1" i="0" dirty="0" smtClean="0">
                          <a:solidFill>
                            <a:srgbClr val="FF0000"/>
                          </a:solidFill>
                          <a:cs typeface="Segoe UI" charset="0"/>
                          <a:sym typeface="Trebuchet MS"/>
                        </a:rPr>
                        <m:t>2.001 </m:t>
                      </m:r>
                      <m:r>
                        <m:rPr>
                          <m:nor/>
                        </m:rPr>
                        <a:rPr lang="en-US" sz="2200" b="1" i="0" dirty="0" smtClean="0">
                          <a:solidFill>
                            <a:srgbClr val="FF0000"/>
                          </a:solidFill>
                          <a:ea typeface="Cambria Math" panose="02040503050406030204" pitchFamily="18" charset="0"/>
                          <a:cs typeface="Segoe UI" charset="0"/>
                          <a:sym typeface="Trebuchet MS"/>
                        </a:rPr>
                        <m:t>≠ 2</m:t>
                      </m:r>
                    </m:oMath>
                  </m:oMathPara>
                </a14:m>
                <a:endParaRPr lang="en" sz="2200" b="1" dirty="0">
                  <a:ea typeface="Segoe UI" charset="0"/>
                  <a:cs typeface="Segoe UI" charset="0"/>
                  <a:sym typeface="Trebuchet MS"/>
                </a:endParaRPr>
              </a:p>
            </p:txBody>
          </p:sp>
        </mc:Choice>
        <mc:Fallback xmlns="">
          <p:sp>
            <p:nvSpPr>
              <p:cNvPr id="11" name="Shape 87">
                <a:extLst>
                  <a:ext uri="{FF2B5EF4-FFF2-40B4-BE49-F238E27FC236}">
                    <a16:creationId xmlns:a16="http://schemas.microsoft.com/office/drawing/2014/main" id="{671722F9-5AED-D0F3-CD30-B191A2F781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0777" y="3070749"/>
                <a:ext cx="4820306" cy="517800"/>
              </a:xfrm>
              <a:prstGeom prst="rect">
                <a:avLst/>
              </a:prstGeom>
              <a:blipFill>
                <a:blip r:embed="rId5"/>
                <a:stretch>
                  <a:fillRect l="-263" t="-2381" b="-952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A0683FDF-86DA-B18F-0F4B-EA7BCAD8511B}"/>
              </a:ext>
            </a:extLst>
          </p:cNvPr>
          <p:cNvSpPr txBox="1"/>
          <p:nvPr/>
        </p:nvSpPr>
        <p:spPr>
          <a:xfrm>
            <a:off x="533400" y="3961103"/>
            <a:ext cx="819717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this is not an issue of ”accuracy.” </a:t>
            </a:r>
            <a:r>
              <a:rPr lang="en-US" sz="2200" i="1" dirty="0">
                <a:solidFill>
                  <a:srgbClr val="FF0000"/>
                </a:solidFill>
              </a:rPr>
              <a:t>no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b="1" dirty="0">
                <a:solidFill>
                  <a:srgbClr val="FF0000"/>
                </a:solidFill>
              </a:rPr>
              <a:t>finite number of fractional places</a:t>
            </a:r>
            <a:r>
              <a:rPr lang="en-US" sz="2200" dirty="0">
                <a:solidFill>
                  <a:srgbClr val="FF0000"/>
                </a:solidFill>
              </a:rPr>
              <a:t> can represent </a:t>
            </a:r>
            <a:r>
              <a:rPr lang="en-US" sz="2200" b="1" dirty="0">
                <a:solidFill>
                  <a:srgbClr val="FF0000"/>
                </a:solidFill>
              </a:rPr>
              <a:t>infinite fractions, </a:t>
            </a:r>
            <a:r>
              <a:rPr lang="en-US" sz="2200" dirty="0">
                <a:solidFill>
                  <a:srgbClr val="FF0000"/>
                </a:solidFill>
              </a:rPr>
              <a:t>because writing </a:t>
            </a:r>
            <a:r>
              <a:rPr lang="en-US" sz="2200" b="1" dirty="0">
                <a:solidFill>
                  <a:srgbClr val="FF0000"/>
                </a:solidFill>
              </a:rPr>
              <a:t>infinite fractional places </a:t>
            </a:r>
            <a:r>
              <a:rPr lang="en-US" sz="2200" dirty="0">
                <a:solidFill>
                  <a:srgbClr val="FF0000"/>
                </a:solidFill>
              </a:rPr>
              <a:t>would require </a:t>
            </a:r>
            <a:r>
              <a:rPr lang="en-US" sz="2200" b="1" dirty="0">
                <a:solidFill>
                  <a:srgbClr val="FF0000"/>
                </a:solidFill>
              </a:rPr>
              <a:t>infinite storage.</a:t>
            </a:r>
          </a:p>
        </p:txBody>
      </p:sp>
    </p:spTree>
    <p:extLst>
      <p:ext uri="{BB962C8B-B14F-4D97-AF65-F5344CB8AC3E}">
        <p14:creationId xmlns:p14="http://schemas.microsoft.com/office/powerpoint/2010/main" val="32440816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23B4B-F27A-EF41-CF3A-9ED20B402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Okay so how are floats represented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5D079-986C-3F1C-8B6B-B0C982BC4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495302"/>
            <a:ext cx="8991600" cy="495300"/>
          </a:xfrm>
        </p:spPr>
        <p:txBody>
          <a:bodyPr/>
          <a:lstStyle/>
          <a:p>
            <a:r>
              <a:rPr lang="en-US" dirty="0"/>
              <a:t>essentially, as a </a:t>
            </a:r>
            <a:r>
              <a:rPr lang="en-US" b="1" dirty="0">
                <a:solidFill>
                  <a:srgbClr val="FF0000"/>
                </a:solidFill>
              </a:rPr>
              <a:t>fixed-length</a:t>
            </a:r>
            <a:r>
              <a:rPr lang="en-US" b="1" dirty="0"/>
              <a:t> binary number with fractional places.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29E022-8BA2-E91D-968F-20A7E5451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C4B1B7-F7A0-2A1D-48AD-61E4283A7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A64E02-487F-6601-7DE1-52231FC2589A}"/>
              </a:ext>
            </a:extLst>
          </p:cNvPr>
          <p:cNvSpPr txBox="1"/>
          <p:nvPr/>
        </p:nvSpPr>
        <p:spPr>
          <a:xfrm>
            <a:off x="762007" y="952500"/>
            <a:ext cx="73292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/>
              <a:t>1.0001 1001 1001 1001 1001 100</a:t>
            </a:r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2C992794-A417-2B80-F415-839A98D10767}"/>
              </a:ext>
            </a:extLst>
          </p:cNvPr>
          <p:cNvSpPr/>
          <p:nvPr/>
        </p:nvSpPr>
        <p:spPr>
          <a:xfrm rot="5400000">
            <a:off x="4459489" y="-1643538"/>
            <a:ext cx="391472" cy="6705600"/>
          </a:xfrm>
          <a:prstGeom prst="rightBrace">
            <a:avLst>
              <a:gd name="adj1" fmla="val 48098"/>
              <a:gd name="adj2" fmla="val 5000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B303C2-567F-2205-149B-02BD59E26018}"/>
              </a:ext>
            </a:extLst>
          </p:cNvPr>
          <p:cNvSpPr txBox="1"/>
          <p:nvPr/>
        </p:nvSpPr>
        <p:spPr>
          <a:xfrm>
            <a:off x="457200" y="1997035"/>
            <a:ext cx="838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that’s it. that’s all you get. no more! </a:t>
            </a:r>
            <a:r>
              <a:rPr lang="en-US" sz="2200" b="1" dirty="0"/>
              <a:t>if it repeats, it gets cut off.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3E53BD9-970A-AC85-5B03-79973ED73E05}"/>
              </a:ext>
            </a:extLst>
          </p:cNvPr>
          <p:cNvSpPr txBox="1"/>
          <p:nvPr/>
        </p:nvSpPr>
        <p:spPr>
          <a:xfrm>
            <a:off x="609600" y="2633993"/>
            <a:ext cx="36505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hey, what’s 0.1 + 0.1 + 0.1?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09578E0-58F8-45D9-AF44-E77D62C8032D}"/>
              </a:ext>
            </a:extLst>
          </p:cNvPr>
          <p:cNvSpPr txBox="1"/>
          <p:nvPr/>
        </p:nvSpPr>
        <p:spPr>
          <a:xfrm>
            <a:off x="1600201" y="3071025"/>
            <a:ext cx="6301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0.1</a:t>
            </a: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0.1</a:t>
            </a: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0.1</a:t>
            </a: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65E90BD-05F9-599C-03D1-E9F21E68CCEA}"/>
              </a:ext>
            </a:extLst>
          </p:cNvPr>
          <p:cNvSpPr txBox="1"/>
          <p:nvPr/>
        </p:nvSpPr>
        <p:spPr>
          <a:xfrm>
            <a:off x="1600200" y="3538835"/>
            <a:ext cx="39228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=&gt; 0.30000000000000004</a:t>
            </a:r>
            <a:endParaRPr lang="en-US" sz="2400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7BA6BFB-3DF6-4574-6317-BC50D4684747}"/>
              </a:ext>
            </a:extLst>
          </p:cNvPr>
          <p:cNvSpPr txBox="1"/>
          <p:nvPr/>
        </p:nvSpPr>
        <p:spPr>
          <a:xfrm>
            <a:off x="457200" y="4059299"/>
            <a:ext cx="8382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this is not a bug. this is not a problem with Java, or Python, or any other programming language. </a:t>
            </a:r>
            <a:r>
              <a:rPr lang="en-US" sz="2200" b="1" dirty="0"/>
              <a:t>this is a simple consequence of the way floats are represented.</a:t>
            </a:r>
          </a:p>
        </p:txBody>
      </p:sp>
    </p:spTree>
    <p:extLst>
      <p:ext uri="{BB962C8B-B14F-4D97-AF65-F5344CB8AC3E}">
        <p14:creationId xmlns:p14="http://schemas.microsoft.com/office/powerpoint/2010/main" val="34781171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C726F-5336-77B9-56C1-D9C28FEF2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Gee, where do tenths and hundredths come up?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90DDC9-1356-8093-DD72-38685E7D49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of the </a:t>
            </a:r>
            <a:r>
              <a:rPr lang="en-US" i="1" dirty="0"/>
              <a:t>most common applications</a:t>
            </a:r>
            <a:r>
              <a:rPr lang="en-US" dirty="0"/>
              <a:t> of decimal fractions in everyday life is </a:t>
            </a:r>
            <a:r>
              <a:rPr lang="en-US" b="1" dirty="0"/>
              <a:t>money,</a:t>
            </a:r>
            <a:r>
              <a:rPr lang="en-US" dirty="0"/>
              <a:t> and unfortunately, </a:t>
            </a:r>
            <a:r>
              <a:rPr lang="en-US" b="1" i="1" dirty="0"/>
              <a:t>floating-point numbers are entirely unsuited to doing calculations on money.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rgbClr val="FF0000"/>
                </a:solidFill>
              </a:rPr>
              <a:t>NEVER USE FLOATS FOR MONETARY CALCULATIONS. NO, NOT EVEN DOUBLES. MORE ACCURACY ≠ CORRECT.</a:t>
            </a:r>
          </a:p>
          <a:p>
            <a:r>
              <a:rPr lang="en-US" dirty="0"/>
              <a:t>money </a:t>
            </a:r>
            <a:r>
              <a:rPr lang="en-US" i="1" dirty="0"/>
              <a:t>is in base 10, and floats are not</a:t>
            </a:r>
          </a:p>
          <a:p>
            <a:r>
              <a:rPr lang="en-US" dirty="0"/>
              <a:t>so to do monetary calculations, you have to do them in base 10.</a:t>
            </a:r>
          </a:p>
          <a:p>
            <a:pPr lvl="1"/>
            <a:r>
              <a:rPr lang="en-US" dirty="0"/>
              <a:t>Java has the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BigDecimal</a:t>
            </a:r>
            <a:r>
              <a:rPr lang="en-US" dirty="0"/>
              <a:t> class for this</a:t>
            </a:r>
          </a:p>
          <a:p>
            <a:pPr lvl="1"/>
            <a:r>
              <a:rPr lang="en-US" i="1" dirty="0"/>
              <a:t>most </a:t>
            </a:r>
            <a:r>
              <a:rPr lang="en-US" dirty="0"/>
              <a:t>popular programming languages have libraries for it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233FBD-CBB6-7864-BB5C-8FC4AD95F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65AD4-C1E8-B9E9-AD24-BD63D7980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98882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02 - C - Basics">
  <a:themeElements>
    <a:clrScheme name="Custom 2">
      <a:dk1>
        <a:srgbClr val="000000"/>
      </a:dk1>
      <a:lt1>
        <a:srgbClr val="FFFFFF"/>
      </a:lt1>
      <a:dk2>
        <a:srgbClr val="3B481E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2">
      <a:majorFont>
        <a:latin typeface="Segoe WP Semi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des_fall_2017" id="{93D034CE-FEB5-4D4D-96F7-6B7F8A5EB99A}" vid="{194AE869-5029-ED49-81EA-C574BDDBE67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33144</TotalTime>
  <Words>2548</Words>
  <Application>Microsoft Macintosh PowerPoint</Application>
  <PresentationFormat>On-screen Show (16:10)</PresentationFormat>
  <Paragraphs>435</Paragraphs>
  <Slides>29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9" baseType="lpstr">
      <vt:lpstr>Arial</vt:lpstr>
      <vt:lpstr>Calibri</vt:lpstr>
      <vt:lpstr>Cambria Math</vt:lpstr>
      <vt:lpstr>Consolas</vt:lpstr>
      <vt:lpstr>Courier New</vt:lpstr>
      <vt:lpstr>Segoe UI</vt:lpstr>
      <vt:lpstr>Segoe WP Semibold</vt:lpstr>
      <vt:lpstr>Trebuchet MS</vt:lpstr>
      <vt:lpstr>Wingdings</vt:lpstr>
      <vt:lpstr>1_02 - C - Basics</vt:lpstr>
      <vt:lpstr>Floating-point Numbers and Bitfields</vt:lpstr>
      <vt:lpstr>Class announcements</vt:lpstr>
      <vt:lpstr>Fractional numbers</vt:lpstr>
      <vt:lpstr>Fractional places</vt:lpstr>
      <vt:lpstr>Fractional places, in binary</vt:lpstr>
      <vt:lpstr>(Non-)terminating decimal-fractional expansions</vt:lpstr>
      <vt:lpstr>Imperfect</vt:lpstr>
      <vt:lpstr>Okay so how are floats represented</vt:lpstr>
      <vt:lpstr>Gee, where do tenths and hundredths come up?</vt:lpstr>
      <vt:lpstr>There are other issues</vt:lpstr>
      <vt:lpstr>Ok but how do we actually represent floats</vt:lpstr>
      <vt:lpstr>Another world</vt:lpstr>
      <vt:lpstr>Scientific notation refresher</vt:lpstr>
      <vt:lpstr>How about in binary?</vt:lpstr>
      <vt:lpstr>But how do we represent it space-efficiently?</vt:lpstr>
      <vt:lpstr>Bitfields</vt:lpstr>
      <vt:lpstr>How many bits do you really need?</vt:lpstr>
      <vt:lpstr>Taking shape</vt:lpstr>
      <vt:lpstr>Space efficiency isn’t just for fun</vt:lpstr>
      <vt:lpstr>And they're everywhere.</vt:lpstr>
      <vt:lpstr>IEEE 754</vt:lpstr>
      <vt:lpstr>IEEE 754</vt:lpstr>
      <vt:lpstr>How the sign and fraction fields work</vt:lpstr>
      <vt:lpstr>The exponent</vt:lpstr>
      <vt:lpstr>Something to check out in MARS</vt:lpstr>
      <vt:lpstr>Decoding and encoding bitfields</vt:lpstr>
      <vt:lpstr>Bitfield specifications</vt:lpstr>
      <vt:lpstr>Shift'n'mask</vt:lpstr>
      <vt:lpstr>Two bitwise operations down, two to go…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Computer Organization and Assembly!</dc:title>
  <dc:creator>Billingsley, Jarrett F</dc:creator>
  <cp:lastModifiedBy>Billingsley, Jarrett F</cp:lastModifiedBy>
  <cp:revision>587</cp:revision>
  <cp:lastPrinted>2017-09-07T03:08:04Z</cp:lastPrinted>
  <dcterms:created xsi:type="dcterms:W3CDTF">2017-08-16T23:52:35Z</dcterms:created>
  <dcterms:modified xsi:type="dcterms:W3CDTF">2024-10-28T14:51:41Z</dcterms:modified>
</cp:coreProperties>
</file>